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67" r:id="rId3"/>
    <p:sldId id="268" r:id="rId4"/>
    <p:sldId id="270" r:id="rId5"/>
    <p:sldId id="281" r:id="rId6"/>
    <p:sldId id="279" r:id="rId7"/>
    <p:sldId id="272" r:id="rId8"/>
    <p:sldId id="273" r:id="rId9"/>
    <p:sldId id="280" r:id="rId10"/>
    <p:sldId id="285" r:id="rId11"/>
    <p:sldId id="287"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27B77D-63A7-4564-BE91-30A2F30DADD0}" type="datetimeFigureOut">
              <a:rPr lang="ru-RU" smtClean="0"/>
              <a:t>07.09.2026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3D2E69-EC35-44D1-A974-94C74C86FE4B}" type="slidenum">
              <a:rPr lang="ru-RU" smtClean="0"/>
              <a:t>‹#›</a:t>
            </a:fld>
            <a:endParaRPr lang="ru-RU"/>
          </a:p>
        </p:txBody>
      </p:sp>
    </p:spTree>
    <p:extLst>
      <p:ext uri="{BB962C8B-B14F-4D97-AF65-F5344CB8AC3E}">
        <p14:creationId xmlns:p14="http://schemas.microsoft.com/office/powerpoint/2010/main" val="527242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33D2E69-EC35-44D1-A974-94C74C86FE4B}" type="slidenum">
              <a:rPr lang="ru-RU" smtClean="0"/>
              <a:t>2</a:t>
            </a:fld>
            <a:endParaRPr lang="ru-RU"/>
          </a:p>
        </p:txBody>
      </p:sp>
    </p:spTree>
    <p:extLst>
      <p:ext uri="{BB962C8B-B14F-4D97-AF65-F5344CB8AC3E}">
        <p14:creationId xmlns:p14="http://schemas.microsoft.com/office/powerpoint/2010/main" val="60494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33D2E69-EC35-44D1-A974-94C74C86FE4B}" type="slidenum">
              <a:rPr lang="ru-RU" smtClean="0"/>
              <a:t>7</a:t>
            </a:fld>
            <a:endParaRPr lang="ru-RU"/>
          </a:p>
        </p:txBody>
      </p:sp>
    </p:spTree>
    <p:extLst>
      <p:ext uri="{BB962C8B-B14F-4D97-AF65-F5344CB8AC3E}">
        <p14:creationId xmlns:p14="http://schemas.microsoft.com/office/powerpoint/2010/main" val="1016570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33D2E69-EC35-44D1-A974-94C74C86FE4B}" type="slidenum">
              <a:rPr lang="ru-RU" smtClean="0"/>
              <a:t>10</a:t>
            </a:fld>
            <a:endParaRPr lang="ru-RU"/>
          </a:p>
        </p:txBody>
      </p:sp>
    </p:spTree>
    <p:extLst>
      <p:ext uri="{BB962C8B-B14F-4D97-AF65-F5344CB8AC3E}">
        <p14:creationId xmlns:p14="http://schemas.microsoft.com/office/powerpoint/2010/main" val="399661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299C91-17F7-EA66-A647-2A7685A22A0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D03507F-32E0-94FA-AB92-21654587DB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C4B7328-E35A-7AD4-4C41-0936CA42CF2A}"/>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2CAFEFEC-4E6F-A0A0-834A-935C7742EEB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6F00FE8-8F9F-1BCF-8F64-B7F60D295E54}"/>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2728808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14C4A2-44FA-EF43-5C42-E6F41796423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E8ECB62-3162-0787-F5A3-3A882279F6E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184B2E0-970F-1378-49F4-5D823DDB25BA}"/>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5F379A98-3F0E-3965-E895-B1E21620B23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6130384-3013-E1C3-C40E-BDA72F6E0DD4}"/>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353029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D37DCC-2146-E3C8-8FD4-05BF0499E45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28E925CD-A459-091F-E937-A739437B7D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E5855AB-1250-2A60-4E41-97C901980E91}"/>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689A37FB-7768-CF8F-2B9E-FCB3FD2471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8F6D7BC-3E88-5A18-876C-79D952116BB8}"/>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454598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8E18F7-9178-8B05-0B1E-9C964D26D4A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7ADF7D5-AF13-38F6-6138-AE3B7BE9782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1EFB16A-6601-4B77-D020-B31F7CD17B4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72DE610-A7A8-B84D-24B9-935FD64EACEB}"/>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6" name="Нижний колонтитул 5">
            <a:extLst>
              <a:ext uri="{FF2B5EF4-FFF2-40B4-BE49-F238E27FC236}">
                <a16:creationId xmlns:a16="http://schemas.microsoft.com/office/drawing/2014/main" id="{89EE49A5-174F-09B1-145D-405BE2F1B06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CAC1F1-AB9D-FC19-C637-7C27EAD94C87}"/>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364796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826587-69CC-E456-698A-E147DC31C53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9AAF197-BA0D-251C-CF48-3DD778FF1F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8D61C38-4E36-F6DE-4F3F-5EE97BC5420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CAFD819-A934-CA1A-705B-C59DAEB12B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3EC5DA4-756C-33D4-399D-3C31A49CFB5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BE0913C-F413-D73C-73EC-99640DFEFE24}"/>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8" name="Нижний колонтитул 7">
            <a:extLst>
              <a:ext uri="{FF2B5EF4-FFF2-40B4-BE49-F238E27FC236}">
                <a16:creationId xmlns:a16="http://schemas.microsoft.com/office/drawing/2014/main" id="{3CF9FDA2-37C4-0E9A-FAE9-63D541411B7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D6E4681-E580-D074-3E5E-635D898FE6B4}"/>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257825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C3846D-CD9C-345B-7E27-25E5E22D2B2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85017845-8B30-0583-6412-0C466C40A526}"/>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4" name="Нижний колонтитул 3">
            <a:extLst>
              <a:ext uri="{FF2B5EF4-FFF2-40B4-BE49-F238E27FC236}">
                <a16:creationId xmlns:a16="http://schemas.microsoft.com/office/drawing/2014/main" id="{39398001-DBFB-324A-A1D8-6CF40FE804B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F54542A-C10F-3B6D-1F01-771BA9F0B2F8}"/>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1300574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A52DF5F-0AC0-6207-4402-889767447C4C}"/>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3" name="Нижний колонтитул 2">
            <a:extLst>
              <a:ext uri="{FF2B5EF4-FFF2-40B4-BE49-F238E27FC236}">
                <a16:creationId xmlns:a16="http://schemas.microsoft.com/office/drawing/2014/main" id="{22634A39-589C-D5AB-FA48-2E346CD2057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0CCA16A-B451-7A80-E632-561DB9CD9588}"/>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3454053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B884F5-3E7E-90A4-C6A7-37F1C9A53D7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8FBB046-A430-3132-4480-DE04FBEF52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487C6AB-666E-FD90-8BB5-00521FCB4F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F46C239-ED96-1169-684F-EFA28EA61D29}"/>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6" name="Нижний колонтитул 5">
            <a:extLst>
              <a:ext uri="{FF2B5EF4-FFF2-40B4-BE49-F238E27FC236}">
                <a16:creationId xmlns:a16="http://schemas.microsoft.com/office/drawing/2014/main" id="{555C70E1-410C-98A3-CB15-DE7216C0E9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96D7051-FCC1-3199-18A3-55563355E6AA}"/>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308326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81B0F4-F639-D103-7E59-1F5A6BCF409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B7A00B1-EB38-63D6-68A6-8AEDD5FD64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598A128-7933-65B2-1427-579F96B1F0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B956E0C-3BFC-E347-7EF5-1BF148BE13AB}"/>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6" name="Нижний колонтитул 5">
            <a:extLst>
              <a:ext uri="{FF2B5EF4-FFF2-40B4-BE49-F238E27FC236}">
                <a16:creationId xmlns:a16="http://schemas.microsoft.com/office/drawing/2014/main" id="{B88D309F-5C41-F834-019F-2AC657218CD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C26A020-2347-B059-B711-B43338598B97}"/>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1918909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FE72C3-629E-67E6-C842-DA76773AD5B6}"/>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3234525-2DC6-329E-8FE4-6D757F4BE23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29B5DA3-A857-1698-5D13-FEC6F2C7FD12}"/>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CE0F7EEC-390B-07AB-BB01-5E6BCCFA60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B550D7C-8758-D83A-CFD1-88D6AE0471C8}"/>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3516329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44C28ED-6604-82D7-B8D0-5DD0DE2E3AC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9C0626A-6239-AE8A-5721-4D63F25CD27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ED3CA27-4E87-A57A-9575-8FEB7489A400}"/>
              </a:ext>
            </a:extLst>
          </p:cNvPr>
          <p:cNvSpPr>
            <a:spLocks noGrp="1"/>
          </p:cNvSpPr>
          <p:nvPr>
            <p:ph type="dt" sz="half" idx="10"/>
          </p:nvPr>
        </p:nvSpPr>
        <p:spPr/>
        <p:txBody>
          <a:body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6581ABA9-DA47-2536-404A-B09322A070F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D575779-D834-06A3-71C3-8C861BA266C8}"/>
              </a:ext>
            </a:extLst>
          </p:cNvPr>
          <p:cNvSpPr>
            <a:spLocks noGrp="1"/>
          </p:cNvSpPr>
          <p:nvPr>
            <p:ph type="sldNum" sz="quarter" idx="12"/>
          </p:nvPr>
        </p:nvSpPr>
        <p:spPr/>
        <p:txBody>
          <a:bodyPr/>
          <a:lstStyle/>
          <a:p>
            <a:fld id="{5FC5BA58-CAB5-485F-901D-30C13C995E39}" type="slidenum">
              <a:rPr lang="ru-RU" smtClean="0"/>
              <a:t>‹#›</a:t>
            </a:fld>
            <a:endParaRPr lang="ru-RU"/>
          </a:p>
        </p:txBody>
      </p:sp>
    </p:spTree>
    <p:extLst>
      <p:ext uri="{BB962C8B-B14F-4D97-AF65-F5344CB8AC3E}">
        <p14:creationId xmlns:p14="http://schemas.microsoft.com/office/powerpoint/2010/main" val="26822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39B414-9200-B847-B6A7-03314346DAF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75301259"/>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F85DF3-E283-4747-9676-34354FC8D51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56695992"/>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8F9219-A674-EC43-A761-B3D104BAE1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08628434"/>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AA8F13-6944-CA46-9496-E6164381B7C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8100553"/>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A43D9F-BA8F-034D-BD69-C9CA3472342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956191369"/>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BE9216-09C3-2243-97F1-416766116C8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03389286"/>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10CB78-9CBD-F340-BE52-F399C47F5E1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86680049"/>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C4779-E036-F34B-9ADE-34E35D0F890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005120475"/>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059591-3339-0043-AFFA-2DAB382E7BA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3876431"/>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08FF1B-AD51-EA42-B1BB-2F38C156BC1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75323146"/>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344254-F8AF-2D46-B443-3BFB017345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217340517"/>
      </p:ext>
    </p:extLst>
  </p:cSld>
  <p:clrMapOvr>
    <a:masterClrMapping/>
  </p:clrMapOvr>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708792-1AA3-3980-F690-3390108B80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4896C1D-8B95-B21A-0293-37BE085840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D34557B-4789-8D26-F166-0B0499E509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AC1FE4-287E-49BB-A525-6A4B04351700}" type="datetimeFigureOut">
              <a:rPr lang="ru-RU" smtClean="0"/>
              <a:t>07.09.2026</a:t>
            </a:fld>
            <a:endParaRPr lang="ru-RU"/>
          </a:p>
        </p:txBody>
      </p:sp>
      <p:sp>
        <p:nvSpPr>
          <p:cNvPr id="5" name="Нижний колонтитул 4">
            <a:extLst>
              <a:ext uri="{FF2B5EF4-FFF2-40B4-BE49-F238E27FC236}">
                <a16:creationId xmlns:a16="http://schemas.microsoft.com/office/drawing/2014/main" id="{3F2FD0FC-9962-07B9-59D5-19CEFA6486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6AFAF2F-1A8F-1CC1-86D3-DE4E1F55FF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5BA58-CAB5-485F-901D-30C13C995E39}" type="slidenum">
              <a:rPr lang="ru-RU" smtClean="0"/>
              <a:t>‹#›</a:t>
            </a:fld>
            <a:endParaRPr lang="ru-RU"/>
          </a:p>
        </p:txBody>
      </p:sp>
    </p:spTree>
    <p:extLst>
      <p:ext uri="{BB962C8B-B14F-4D97-AF65-F5344CB8AC3E}">
        <p14:creationId xmlns:p14="http://schemas.microsoft.com/office/powerpoint/2010/main" val="850309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cs typeface="+mn-cs"/>
              </a:defRPr>
            </a:lvl1pPr>
          </a:lstStyle>
          <a:p>
            <a:pPr fontAlgn="base">
              <a:spcBef>
                <a:spcPct val="0"/>
              </a:spcBef>
              <a:spcAft>
                <a:spcPct val="0"/>
              </a:spcAft>
              <a:defRPr/>
            </a:pPr>
            <a:fld id="{E3DDEBF5-A707-CE4E-B779-DD5E02B08AF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910307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advClick="0" advTm="20000">
        <p:wheel spokes="1"/>
      </p:transition>
    </mc:Choice>
    <mc:Fallback xmlns="">
      <p:transition xmlns:p14="http://schemas.microsoft.com/office/powerpoint/2010/main" spd="slow" advClick="0" advTm="20000">
        <p:wheel spokes="1"/>
      </p:transition>
    </mc:Fallback>
  </mc:AlternateContent>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0B13-DECC-1C53-5EFA-F3999BBB02C7}"/>
            </a:ext>
          </a:extLst>
        </p:cNvPr>
        <p:cNvGrpSpPr/>
        <p:nvPr/>
      </p:nvGrpSpPr>
      <p:grpSpPr>
        <a:xfrm>
          <a:off x="0" y="0"/>
          <a:ext cx="0" cy="0"/>
          <a:chOff x="0" y="0"/>
          <a:chExt cx="0" cy="0"/>
        </a:xfrm>
      </p:grpSpPr>
      <p:grpSp>
        <p:nvGrpSpPr>
          <p:cNvPr id="3" name="Группа 2">
            <a:extLst>
              <a:ext uri="{FF2B5EF4-FFF2-40B4-BE49-F238E27FC236}">
                <a16:creationId xmlns:a16="http://schemas.microsoft.com/office/drawing/2014/main" id="{981A3FFC-CD35-4D2B-04A8-BB2F2BDEB612}"/>
              </a:ext>
            </a:extLst>
          </p:cNvPr>
          <p:cNvGrpSpPr/>
          <p:nvPr/>
        </p:nvGrpSpPr>
        <p:grpSpPr>
          <a:xfrm>
            <a:off x="-23713" y="-15704"/>
            <a:ext cx="12215713" cy="6873704"/>
            <a:chOff x="-23713" y="-15704"/>
            <a:chExt cx="12215713" cy="6873704"/>
          </a:xfrm>
        </p:grpSpPr>
        <p:sp>
          <p:nvSpPr>
            <p:cNvPr id="3074" name="Rectangle 2">
              <a:extLst>
                <a:ext uri="{FF2B5EF4-FFF2-40B4-BE49-F238E27FC236}">
                  <a16:creationId xmlns:a16="http://schemas.microsoft.com/office/drawing/2014/main" id="{81452D58-CC52-3926-2085-D89D810953DE}"/>
                </a:ext>
              </a:extLst>
            </p:cNvPr>
            <p:cNvSpPr>
              <a:spLocks noChangeArrowheads="1"/>
            </p:cNvSpPr>
            <p:nvPr/>
          </p:nvSpPr>
          <p:spPr bwMode="auto">
            <a:xfrm>
              <a:off x="192187" y="161925"/>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9A027533-32B9-B39A-FD68-47A9260EA9E2}"/>
                </a:ext>
              </a:extLst>
            </p:cNvPr>
            <p:cNvSpPr>
              <a:spLocks noChangeArrowheads="1"/>
            </p:cNvSpPr>
            <p:nvPr/>
          </p:nvSpPr>
          <p:spPr bwMode="auto">
            <a:xfrm rot="5400000">
              <a:off x="-3344763" y="3309958"/>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EC44BE54-5A90-CF37-4DD2-E1EA8A8AA5E2}"/>
                </a:ext>
              </a:extLst>
            </p:cNvPr>
            <p:cNvSpPr>
              <a:spLocks noChangeArrowheads="1"/>
            </p:cNvSpPr>
            <p:nvPr/>
          </p:nvSpPr>
          <p:spPr bwMode="auto">
            <a:xfrm>
              <a:off x="-23712" y="-15704"/>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2A990B27-393E-B899-9912-FBB2A1D1D7E0}"/>
                </a:ext>
              </a:extLst>
            </p:cNvPr>
            <p:cNvSpPr>
              <a:spLocks noChangeArrowheads="1"/>
            </p:cNvSpPr>
            <p:nvPr/>
          </p:nvSpPr>
          <p:spPr bwMode="auto">
            <a:xfrm rot="5400000">
              <a:off x="8667353" y="3297657"/>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8C215CF0-A5EB-00E0-0E8F-3FBC4B09B835}"/>
                </a:ext>
              </a:extLst>
            </p:cNvPr>
            <p:cNvSpPr>
              <a:spLocks noChangeArrowheads="1"/>
            </p:cNvSpPr>
            <p:nvPr/>
          </p:nvSpPr>
          <p:spPr bwMode="auto">
            <a:xfrm>
              <a:off x="0" y="6642100"/>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4" name="TextBox 3">
              <a:extLst>
                <a:ext uri="{FF2B5EF4-FFF2-40B4-BE49-F238E27FC236}">
                  <a16:creationId xmlns:a16="http://schemas.microsoft.com/office/drawing/2014/main" id="{3DA4B8BD-783F-4A20-72BD-955792AA4CA4}"/>
                </a:ext>
              </a:extLst>
            </p:cNvPr>
            <p:cNvSpPr txBox="1"/>
            <p:nvPr/>
          </p:nvSpPr>
          <p:spPr>
            <a:xfrm>
              <a:off x="609775" y="1528473"/>
              <a:ext cx="10948735" cy="3278141"/>
            </a:xfrm>
            <a:prstGeom prst="rect">
              <a:avLst/>
            </a:prstGeom>
            <a:noFill/>
          </p:spPr>
          <p:txBody>
            <a:bodyPr wrap="square">
              <a:spAutoFit/>
            </a:bodyPr>
            <a:lstStyle/>
            <a:p>
              <a:pPr algn="ctr">
                <a:lnSpc>
                  <a:spcPct val="150000"/>
                </a:lnSpc>
                <a:spcAft>
                  <a:spcPts val="800"/>
                </a:spcAft>
              </a:pPr>
              <a:r>
                <a:rPr lang="ru-RU" sz="3600" b="1" dirty="0">
                  <a:ln w="9525">
                    <a:solidFill>
                      <a:schemeClr val="bg1"/>
                    </a:solidFill>
                    <a:prstDash val="solid"/>
                  </a:ln>
                  <a:effectLst>
                    <a:glow rad="63500">
                      <a:schemeClr val="accent2">
                        <a:satMod val="175000"/>
                        <a:alpha val="40000"/>
                      </a:schemeClr>
                    </a:glow>
                    <a:outerShdw blurRad="12700" dist="38100" dir="2700000" algn="tl" rotWithShape="0">
                      <a:schemeClr val="bg1">
                        <a:lumMod val="50000"/>
                      </a:schemeClr>
                    </a:outerShdw>
                  </a:effectLst>
                  <a:latin typeface="Times New Roman" panose="02020603050405020304" pitchFamily="18" charset="0"/>
                  <a:ea typeface="MS Mincho" panose="02020609040205080304" pitchFamily="49" charset="-128"/>
                  <a:cs typeface="Times New Roman" panose="02020603050405020304" pitchFamily="18" charset="0"/>
                </a:rPr>
                <a:t>«Кольцевая буровая коронка (кольцевое сверло)</a:t>
              </a:r>
            </a:p>
            <a:p>
              <a:pPr algn="ctr">
                <a:lnSpc>
                  <a:spcPct val="150000"/>
                </a:lnSpc>
                <a:spcAft>
                  <a:spcPts val="800"/>
                </a:spcAft>
              </a:pPr>
              <a:r>
                <a:rPr lang="ru-RU" sz="3600" b="1" dirty="0">
                  <a:ln w="9525">
                    <a:solidFill>
                      <a:schemeClr val="bg1"/>
                    </a:solidFill>
                    <a:prstDash val="solid"/>
                  </a:ln>
                  <a:effectLst>
                    <a:glow rad="63500">
                      <a:schemeClr val="accent2">
                        <a:satMod val="175000"/>
                        <a:alpha val="40000"/>
                      </a:schemeClr>
                    </a:glow>
                    <a:outerShdw blurRad="12700" dist="38100" dir="2700000" algn="tl" rotWithShape="0">
                      <a:schemeClr val="bg1">
                        <a:lumMod val="50000"/>
                      </a:schemeClr>
                    </a:outerShdw>
                  </a:effectLst>
                  <a:latin typeface="Times New Roman" panose="02020603050405020304" pitchFamily="18" charset="0"/>
                  <a:ea typeface="MS Mincho" panose="02020609040205080304" pitchFamily="49" charset="-128"/>
                  <a:cs typeface="Times New Roman" panose="02020603050405020304" pitchFamily="18" charset="0"/>
                </a:rPr>
                <a:t> с гибкими пильными полотнами для поперечной резки керна и его фиксации внутри коронки» </a:t>
              </a:r>
            </a:p>
            <a:p>
              <a:pPr algn="ctr">
                <a:lnSpc>
                  <a:spcPct val="150000"/>
                </a:lnSpc>
                <a:spcAft>
                  <a:spcPts val="800"/>
                </a:spcAft>
              </a:pPr>
              <a:endParaRPr lang="ru-RU" sz="2400" b="1" dirty="0">
                <a:latin typeface="Times New Roman" panose="02020603050405020304" pitchFamily="18" charset="0"/>
                <a:ea typeface="MS Mincho" panose="02020609040205080304" pitchFamily="49" charset="-128"/>
                <a:cs typeface="Times New Roman" panose="02020603050405020304" pitchFamily="18" charset="0"/>
              </a:endParaRPr>
            </a:p>
          </p:txBody>
        </p:sp>
      </p:grpSp>
    </p:spTree>
    <p:extLst>
      <p:ext uri="{BB962C8B-B14F-4D97-AF65-F5344CB8AC3E}">
        <p14:creationId xmlns:p14="http://schemas.microsoft.com/office/powerpoint/2010/main" val="1312812585"/>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A0D28-CEF3-740A-E1CA-022DA07C01AD}"/>
            </a:ext>
          </a:extLst>
        </p:cNvPr>
        <p:cNvGrpSpPr/>
        <p:nvPr/>
      </p:nvGrpSpPr>
      <p:grpSpPr>
        <a:xfrm>
          <a:off x="0" y="0"/>
          <a:ext cx="0" cy="0"/>
          <a:chOff x="0" y="0"/>
          <a:chExt cx="0" cy="0"/>
        </a:xfrm>
      </p:grpSpPr>
      <p:grpSp>
        <p:nvGrpSpPr>
          <p:cNvPr id="4" name="Группа 3">
            <a:extLst>
              <a:ext uri="{FF2B5EF4-FFF2-40B4-BE49-F238E27FC236}">
                <a16:creationId xmlns:a16="http://schemas.microsoft.com/office/drawing/2014/main" id="{6AF32392-98D5-E100-74C1-5DE716DC11BF}"/>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B630135E-D66B-4FEA-AFFC-1DA3D0B47985}"/>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DA369536-116F-1395-B376-90B6FE954627}"/>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774B84ED-4DD5-CC9A-7D3B-144AE586E2BC}"/>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C289B9B7-5123-535D-2058-AB0B813759E1}"/>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EBA21F93-9868-8924-C3C8-4864E0CAA896}"/>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C8E11BC5-5930-3BE9-2EF4-BCE6D877193A}"/>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5" name="Прямоугольник 4">
              <a:extLst>
                <a:ext uri="{FF2B5EF4-FFF2-40B4-BE49-F238E27FC236}">
                  <a16:creationId xmlns:a16="http://schemas.microsoft.com/office/drawing/2014/main" id="{A86DBFB1-FBEC-1F43-B1DD-F38AFF653CAD}"/>
                </a:ext>
              </a:extLst>
            </p:cNvPr>
            <p:cNvSpPr/>
            <p:nvPr/>
          </p:nvSpPr>
          <p:spPr>
            <a:xfrm>
              <a:off x="5495925" y="535137"/>
              <a:ext cx="6115933" cy="4745915"/>
            </a:xfrm>
            <a:prstGeom prst="rect">
              <a:avLst/>
            </a:prstGeom>
          </p:spPr>
          <p:txBody>
            <a:bodyPr wrap="square">
              <a:spAutoFit/>
            </a:bodyPr>
            <a:lstStyle/>
            <a:p>
              <a:pPr indent="450215" algn="ctr">
                <a:lnSpc>
                  <a:spcPct val="140000"/>
                </a:lnSpc>
                <a:spcAft>
                  <a:spcPts val="0"/>
                </a:spcAft>
              </a:pPr>
              <a:r>
                <a:rPr lang="ru-RU" b="1" u="sng" dirty="0">
                  <a:ln w="0"/>
                  <a:latin typeface="Times New Roman" panose="02020603050405020304" pitchFamily="18" charset="0"/>
                  <a:ea typeface="MS Mincho"/>
                </a:rPr>
                <a:t>Область техники</a:t>
              </a:r>
              <a:endParaRPr lang="ru-RU" b="1" u="sng" dirty="0">
                <a:ln w="0"/>
              </a:endParaRPr>
            </a:p>
            <a:p>
              <a:pPr indent="450215" algn="just">
                <a:spcAft>
                  <a:spcPts val="0"/>
                </a:spcAft>
              </a:pPr>
              <a:r>
                <a:rPr lang="ru-RU" b="1" dirty="0">
                  <a:ln w="0"/>
                  <a:latin typeface="Times New Roman" panose="02020603050405020304" pitchFamily="18" charset="0"/>
                  <a:ea typeface="Times New Roman" panose="02020603050405020304" pitchFamily="18" charset="0"/>
                </a:rPr>
                <a:t>Изобретение относится к технике бурения или сверления кольцевым инструментом с извлечением керна. </a:t>
              </a:r>
              <a:endParaRPr lang="ru-RU" b="1" dirty="0">
                <a:ln w="0"/>
              </a:endParaRPr>
            </a:p>
            <a:p>
              <a:pPr indent="450215" algn="just">
                <a:spcAft>
                  <a:spcPts val="0"/>
                </a:spcAft>
              </a:pPr>
              <a:r>
                <a:rPr lang="ru-RU" b="1" dirty="0">
                  <a:ln w="0"/>
                  <a:latin typeface="Times New Roman" panose="02020603050405020304" pitchFamily="18" charset="0"/>
                  <a:ea typeface="Times New Roman" panose="02020603050405020304" pitchFamily="18" charset="0"/>
                </a:rPr>
                <a:t>Предлагаемая конструкция коронки позволяет, после завершения бурения или сверления очередного интервала, перепиливать поперёк керн непосредственно в забое и фиксировать его внутри бурового инструмента для доставки к устью выработки. </a:t>
              </a:r>
              <a:r>
                <a:rPr lang="ru-RU" b="1" dirty="0">
                  <a:ln w="0"/>
                  <a:solidFill>
                    <a:srgbClr val="FF0000"/>
                  </a:solidFill>
                  <a:latin typeface="Times New Roman" panose="02020603050405020304" pitchFamily="18" charset="0"/>
                  <a:ea typeface="Times New Roman" panose="02020603050405020304" pitchFamily="18" charset="0"/>
                </a:rPr>
                <a:t>При этом на положительный итог выполняемой операции диаметр керна и его структурное строение не оказывают существенного влияния.  В результате – технологический процесс бурения или сверления становится наиболее управляемым и производительным.  </a:t>
              </a:r>
              <a:endParaRPr lang="ru-RU" b="1" dirty="0">
                <a:ln w="0"/>
                <a:solidFill>
                  <a:srgbClr val="FF0000"/>
                </a:solidFill>
              </a:endParaRPr>
            </a:p>
            <a:p>
              <a:pPr indent="450215" algn="ctr">
                <a:lnSpc>
                  <a:spcPct val="140000"/>
                </a:lnSpc>
              </a:pPr>
              <a:r>
                <a:rPr lang="ru-RU" b="1"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latin typeface="Times New Roman" panose="02020603050405020304" pitchFamily="18" charset="0"/>
                </a:rPr>
                <a:t> </a:t>
              </a:r>
              <a:endParaRPr lang="ru-RU" dirty="0">
                <a:ln w="0">
                  <a:solidFill>
                    <a:schemeClr val="accent1">
                      <a:lumMod val="75000"/>
                    </a:schemeClr>
                  </a:solidFill>
                </a:ln>
                <a:solidFill>
                  <a:srgbClr val="FFFF00"/>
                </a:solidFill>
                <a:effectLst/>
              </a:endParaRPr>
            </a:p>
          </p:txBody>
        </p:sp>
        <p:pic>
          <p:nvPicPr>
            <p:cNvPr id="7" name="Рисунок 6">
              <a:extLst>
                <a:ext uri="{FF2B5EF4-FFF2-40B4-BE49-F238E27FC236}">
                  <a16:creationId xmlns:a16="http://schemas.microsoft.com/office/drawing/2014/main" id="{081DF9A1-8E45-D535-3444-CCFABD7E48BC}"/>
                </a:ext>
              </a:extLst>
            </p:cNvPr>
            <p:cNvPicPr>
              <a:picLocks noChangeAspect="1"/>
            </p:cNvPicPr>
            <p:nvPr/>
          </p:nvPicPr>
          <p:blipFill>
            <a:blip r:embed="rId3"/>
            <a:stretch>
              <a:fillRect/>
            </a:stretch>
          </p:blipFill>
          <p:spPr>
            <a:xfrm>
              <a:off x="615454" y="248699"/>
              <a:ext cx="4457204" cy="6336000"/>
            </a:xfrm>
            <a:prstGeom prst="rect">
              <a:avLst/>
            </a:prstGeom>
          </p:spPr>
        </p:pic>
      </p:grpSp>
    </p:spTree>
    <p:extLst>
      <p:ext uri="{BB962C8B-B14F-4D97-AF65-F5344CB8AC3E}">
        <p14:creationId xmlns:p14="http://schemas.microsoft.com/office/powerpoint/2010/main" val="1543973519"/>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8562-565B-EB0F-76DD-97AD3C969C21}"/>
            </a:ext>
          </a:extLst>
        </p:cNvPr>
        <p:cNvGrpSpPr/>
        <p:nvPr/>
      </p:nvGrpSpPr>
      <p:grpSpPr>
        <a:xfrm>
          <a:off x="0" y="0"/>
          <a:ext cx="0" cy="0"/>
          <a:chOff x="0" y="0"/>
          <a:chExt cx="0" cy="0"/>
        </a:xfrm>
      </p:grpSpPr>
      <p:grpSp>
        <p:nvGrpSpPr>
          <p:cNvPr id="5" name="Группа 4">
            <a:extLst>
              <a:ext uri="{FF2B5EF4-FFF2-40B4-BE49-F238E27FC236}">
                <a16:creationId xmlns:a16="http://schemas.microsoft.com/office/drawing/2014/main" id="{3F4DE39D-E310-CB2C-5706-5FA01D33397A}"/>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74084D38-F6C9-7671-71E2-64E4772176FE}"/>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0FD4233B-3371-BDC6-7075-C5E3B0356033}"/>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9FA18885-923B-757D-8EF1-A0FC9144A4D2}"/>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679B95A4-ECF3-C4A7-AAE8-AE21F46A5A59}"/>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BFF5DABC-1F69-F3A7-1D89-2EC9D683A072}"/>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4BAF2F03-A5FA-1B7D-3706-874C57696667}"/>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4" name="TextBox 3">
              <a:extLst>
                <a:ext uri="{FF2B5EF4-FFF2-40B4-BE49-F238E27FC236}">
                  <a16:creationId xmlns:a16="http://schemas.microsoft.com/office/drawing/2014/main" id="{57FA20BE-9BA4-5DD1-F2E9-55EE5C957CD4}"/>
                </a:ext>
              </a:extLst>
            </p:cNvPr>
            <p:cNvSpPr txBox="1"/>
            <p:nvPr/>
          </p:nvSpPr>
          <p:spPr>
            <a:xfrm>
              <a:off x="408086" y="373212"/>
              <a:ext cx="11176128" cy="5975995"/>
            </a:xfrm>
            <a:prstGeom prst="rect">
              <a:avLst/>
            </a:prstGeom>
            <a:noFill/>
          </p:spPr>
          <p:txBody>
            <a:bodyPr wrap="square">
              <a:spAutoFit/>
            </a:bodyPr>
            <a:lstStyle/>
            <a:p>
              <a:pPr algn="ctr">
                <a:lnSpc>
                  <a:spcPct val="150000"/>
                </a:lnSpc>
                <a:spcAft>
                  <a:spcPts val="800"/>
                </a:spcAft>
              </a:pPr>
              <a:r>
                <a:rPr lang="ru-RU" sz="1800" b="1"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Справка</a:t>
              </a:r>
            </a:p>
            <a:p>
              <a:pPr>
                <a:spcAft>
                  <a:spcPts val="800"/>
                </a:spcAft>
              </a:pPr>
              <a:r>
                <a:rPr lang="ru-RU" sz="1800" b="1" u="sng"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Бурение или сверление </a:t>
              </a:r>
              <a:r>
                <a:rPr lang="ru-RU" sz="1800" b="1" kern="100" dirty="0">
                  <a:effectLst/>
                  <a:latin typeface="Times New Roman" panose="02020603050405020304" pitchFamily="18" charset="0"/>
                  <a:ea typeface="Calibri" panose="020F0502020204030204" pitchFamily="34" charset="0"/>
                  <a:cs typeface="Times New Roman" panose="02020603050405020304" pitchFamily="18" charset="0"/>
                </a:rPr>
                <a:t>– это однотипные операции. Многие языки не имеют разграничений между бурением и сверлением, к примеру, английское </a:t>
              </a:r>
              <a:r>
                <a:rPr lang="ru-RU" sz="18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drilling</a:t>
              </a:r>
              <a:r>
                <a:rPr lang="ru-RU" sz="1800" b="1" kern="100" dirty="0">
                  <a:effectLst/>
                  <a:latin typeface="Times New Roman" panose="02020603050405020304" pitchFamily="18" charset="0"/>
                  <a:ea typeface="Calibri" panose="020F0502020204030204" pitchFamily="34" charset="0"/>
                  <a:cs typeface="Times New Roman" panose="02020603050405020304" pitchFamily="18" charset="0"/>
                </a:rPr>
                <a:t> или немецкое</a:t>
              </a:r>
              <a:r>
                <a:rPr lang="ru-RU" sz="18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bohren </a:t>
              </a:r>
              <a:r>
                <a:rPr lang="ru-RU" sz="1800" b="1" kern="100" dirty="0">
                  <a:effectLst/>
                  <a:latin typeface="Times New Roman" panose="02020603050405020304" pitchFamily="18" charset="0"/>
                  <a:ea typeface="Calibri" panose="020F0502020204030204" pitchFamily="34" charset="0"/>
                  <a:cs typeface="Times New Roman" panose="02020603050405020304" pitchFamily="18" charset="0"/>
                </a:rPr>
                <a:t>– это как сверление, так и бурение. В русском языке это – разные понятия. Наиболее часто сверление используется без связи с тем, в каком именно материале делается отверстие, тогда как бурение – это получение отверстия – скважины в основе из камня или грунта. Историю возникновения бурения можно отнести к периоду позднего палеолита. К этому времени относится целый ряд важных находок: бусы из камня, а также украшения с отверстиями. Принято считать, что к этому времени древний человек уже хорошо освоил технику ударной обработки камня, а также резания его кремниевым ножом. Со временем человек стал замечать, что резание и одновременное вращение даёт лучший результат. В итоге было изобретено  сверление, которое дало возможность человеку подняться на новый этап создания орудий труда от простых к составным. </a:t>
              </a:r>
            </a:p>
            <a:p>
              <a:pPr>
                <a:spcAft>
                  <a:spcPts val="800"/>
                </a:spcAft>
              </a:pPr>
              <a:r>
                <a:rPr lang="ru-RU" b="1" kern="100" dirty="0">
                  <a:latin typeface="Times New Roman" panose="02020603050405020304" pitchFamily="18" charset="0"/>
                  <a:ea typeface="Calibri" panose="020F0502020204030204" pitchFamily="34" charset="0"/>
                  <a:cs typeface="Times New Roman" panose="02020603050405020304" pitchFamily="18" charset="0"/>
                </a:rPr>
                <a:t>Таким образом, </a:t>
              </a:r>
              <a:r>
                <a:rPr lang="ru-RU" b="1" u="sng"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бурением или сверлением </a:t>
              </a:r>
              <a:r>
                <a:rPr lang="ru-RU" b="1" kern="100" dirty="0">
                  <a:latin typeface="Times New Roman" panose="02020603050405020304" pitchFamily="18" charset="0"/>
                  <a:ea typeface="Calibri" panose="020F0502020204030204" pitchFamily="34" charset="0"/>
                  <a:cs typeface="Times New Roman" panose="02020603050405020304" pitchFamily="18" charset="0"/>
                </a:rPr>
                <a:t>называется технологическая операция проходки круглого канала в твёрдом материале путём вращения специального режущего инструмента с одновременным поступательным продвижением его в направлении забоя. Разрушение материала в забое можно осуществлять сразу по всей площади канала, используя спиральное</a:t>
              </a:r>
              <a:r>
                <a:rPr lang="ru-RU"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ru-RU" b="1" kern="100" dirty="0">
                  <a:latin typeface="Times New Roman" panose="02020603050405020304" pitchFamily="18" charset="0"/>
                  <a:ea typeface="Calibri" panose="020F0502020204030204" pitchFamily="34" charset="0"/>
                  <a:cs typeface="Times New Roman" panose="02020603050405020304" pitchFamily="18" charset="0"/>
                </a:rPr>
                <a:t>сверло или шарошечное долото, или  </a:t>
              </a:r>
              <a:r>
                <a:rPr lang="ru-RU"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инструментами кольцевой формы, к которым относятся и корончатые свёрла и кольцевые буровые коронки,  </a:t>
              </a:r>
              <a:r>
                <a:rPr lang="ru-RU" b="1" kern="100" dirty="0">
                  <a:latin typeface="Times New Roman" panose="02020603050405020304" pitchFamily="18" charset="0"/>
                  <a:ea typeface="Calibri" panose="020F0502020204030204" pitchFamily="34" charset="0"/>
                  <a:cs typeface="Times New Roman" panose="02020603050405020304" pitchFamily="18" charset="0"/>
                </a:rPr>
                <a:t>прорезать и углублять кольцевую канавку по контуру выработки, оставляя нетронутой цилиндрическую сердцевину, которую называют керном и извлекают целиком</a:t>
              </a:r>
              <a:r>
                <a:rPr lang="en-US" b="1" kern="100" dirty="0">
                  <a:latin typeface="Times New Roman" panose="02020603050405020304" pitchFamily="18" charset="0"/>
                  <a:ea typeface="Calibri" panose="020F0502020204030204" pitchFamily="34" charset="0"/>
                  <a:cs typeface="Times New Roman" panose="02020603050405020304" pitchFamily="18" charset="0"/>
                </a:rPr>
                <a:t> </a:t>
              </a:r>
              <a:r>
                <a:rPr lang="ru-RU" b="1" kern="100" dirty="0">
                  <a:latin typeface="Times New Roman" panose="02020603050405020304" pitchFamily="18" charset="0"/>
                  <a:ea typeface="Calibri" panose="020F0502020204030204" pitchFamily="34" charset="0"/>
                  <a:cs typeface="Times New Roman" panose="02020603050405020304" pitchFamily="18" charset="0"/>
                </a:rPr>
                <a:t>на завершающей стадии операции.    </a:t>
              </a:r>
              <a:endParaRPr lang="ru-RU" sz="1800" b="1" strike="sngStrike"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874143953"/>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03DE9-F546-7AE6-428A-E9BF3AA6A3D9}"/>
            </a:ext>
          </a:extLst>
        </p:cNvPr>
        <p:cNvGrpSpPr/>
        <p:nvPr/>
      </p:nvGrpSpPr>
      <p:grpSpPr>
        <a:xfrm>
          <a:off x="0" y="0"/>
          <a:ext cx="0" cy="0"/>
          <a:chOff x="0" y="0"/>
          <a:chExt cx="0" cy="0"/>
        </a:xfrm>
      </p:grpSpPr>
      <p:grpSp>
        <p:nvGrpSpPr>
          <p:cNvPr id="9" name="Группа 8">
            <a:extLst>
              <a:ext uri="{FF2B5EF4-FFF2-40B4-BE49-F238E27FC236}">
                <a16:creationId xmlns:a16="http://schemas.microsoft.com/office/drawing/2014/main" id="{B9C71420-CBD9-CE81-F672-7C43813540AE}"/>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838371A8-36A7-1A6C-E23F-82279B88E584}"/>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7D5675B5-4952-6459-70D1-472B617EC819}"/>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91B695E7-30DC-F363-4599-B0EF3F569775}"/>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1504C51E-CBB9-0A48-B08D-F53038084BFA}"/>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598A5925-F33B-D697-3115-A2D38F023D85}"/>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59AAE716-9F6D-E618-3B95-0E1EC062DD6A}"/>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7" name="TextBox 6">
              <a:extLst>
                <a:ext uri="{FF2B5EF4-FFF2-40B4-BE49-F238E27FC236}">
                  <a16:creationId xmlns:a16="http://schemas.microsoft.com/office/drawing/2014/main" id="{1163D9BD-DD3A-49F1-25D3-B297E434BC60}"/>
                </a:ext>
              </a:extLst>
            </p:cNvPr>
            <p:cNvSpPr txBox="1"/>
            <p:nvPr/>
          </p:nvSpPr>
          <p:spPr>
            <a:xfrm>
              <a:off x="3966293" y="524045"/>
              <a:ext cx="3139358" cy="349125"/>
            </a:xfrm>
            <a:prstGeom prst="rect">
              <a:avLst/>
            </a:prstGeom>
            <a:noFill/>
          </p:spPr>
          <p:txBody>
            <a:bodyPr wrap="square" lIns="36000" tIns="36000" rIns="36000" bIns="36000" anchor="t" anchorCtr="0">
              <a:spAutoFit/>
            </a:bodyPr>
            <a:lstStyle/>
            <a:p>
              <a:pPr>
                <a:lnSpc>
                  <a:spcPct val="107000"/>
                </a:lnSpc>
                <a:spcAft>
                  <a:spcPts val="800"/>
                </a:spcAft>
              </a:pPr>
              <a:r>
                <a:rPr lang="ru-RU"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КОЛЬЦЕВОЕ</a:t>
              </a:r>
              <a:r>
                <a:rPr lang="ru-RU"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СВЕРЛЕНИЕ</a:t>
              </a:r>
              <a:endParaRPr lang="ru-RU"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1045C0F6-6409-A7E0-3F03-1C7737229274}"/>
                </a:ext>
              </a:extLst>
            </p:cNvPr>
            <p:cNvPicPr>
              <a:picLocks noChangeAspect="1"/>
            </p:cNvPicPr>
            <p:nvPr/>
          </p:nvPicPr>
          <p:blipFill>
            <a:blip r:embed="rId2"/>
            <a:stretch>
              <a:fillRect/>
            </a:stretch>
          </p:blipFill>
          <p:spPr>
            <a:xfrm>
              <a:off x="851157" y="2027261"/>
              <a:ext cx="4172039" cy="2700000"/>
            </a:xfrm>
            <a:prstGeom prst="rect">
              <a:avLst/>
            </a:prstGeom>
          </p:spPr>
        </p:pic>
        <p:sp>
          <p:nvSpPr>
            <p:cNvPr id="8" name="TextBox 7">
              <a:extLst>
                <a:ext uri="{FF2B5EF4-FFF2-40B4-BE49-F238E27FC236}">
                  <a16:creationId xmlns:a16="http://schemas.microsoft.com/office/drawing/2014/main" id="{08A8287D-6FA5-623B-102B-21E7F4D84401}"/>
                </a:ext>
              </a:extLst>
            </p:cNvPr>
            <p:cNvSpPr txBox="1"/>
            <p:nvPr/>
          </p:nvSpPr>
          <p:spPr>
            <a:xfrm>
              <a:off x="5101510" y="1271562"/>
              <a:ext cx="6248400" cy="5078313"/>
            </a:xfrm>
            <a:prstGeom prst="rect">
              <a:avLst/>
            </a:prstGeom>
            <a:noFill/>
          </p:spPr>
          <p:txBody>
            <a:bodyPr wrap="square">
              <a:spAutoFit/>
            </a:bodyPr>
            <a:lstStyle/>
            <a:p>
              <a:pPr algn="just"/>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Корончатое сверло впервые было запатентовано американцем </a:t>
              </a:r>
              <a:r>
                <a:rPr lang="ru-RU" b="1" dirty="0" err="1">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Хоугеном</a:t>
              </a:r>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 в 1973 году. Корончатые сверла (по-другому называются - кольцевые фрезы, кольцевые сверла) - это настоящий прорыв в технологии кольцевого сверления. Используя такой метод обработки металла, появляется еще одна возможность получать отверстия больших диаметров и глубин.</a:t>
              </a:r>
            </a:p>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Кольцевое сверление - быстрый, эффективный, точный и практически бесшумный метод выполнения отверстий. Как показывает опыт, кольцевое сверление требует </a:t>
              </a:r>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в </a:t>
              </a:r>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четыре - пять раз меньше энергии (мощности привода), по сравнению с классическим сверлением. Кольцевые сверла по металлу предназначаются, в первую очередь, для сверления сквозных отверстий. </a:t>
              </a:r>
            </a:p>
            <a:p>
              <a:pPr algn="just"/>
              <a:r>
                <a:rPr lang="ru-RU" b="1" dirty="0">
                  <a:solidFill>
                    <a:srgbClr val="373D3F"/>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Исключением для данной технологии является сверление глухих отверстий, так как нет возможности отделить высверленный керн от заготовки. </a:t>
              </a:r>
            </a:p>
            <a:p>
              <a:pPr algn="just"/>
              <a:endPar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020069029"/>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15C37-0626-A055-0479-E2B9D22BE53A}"/>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1929BA55-6559-72D5-1F9A-90FC890A6059}"/>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FD5455B4-3ECF-2B41-6B7C-72E49F4EA4D9}"/>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F6905520-E754-CEB0-D990-08B33A618E34}"/>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61BEAEDA-010D-0D32-FE91-4E931E8F4D7D}"/>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74AF7C69-E5A8-6997-333D-4F8D04ADC102}"/>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397F84C2-E676-D2DE-93A7-4A868E29D470}"/>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AAE4CBE4-76FD-0288-A4EC-0C6A3A8018B1}"/>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5" name="TextBox 4">
              <a:extLst>
                <a:ext uri="{FF2B5EF4-FFF2-40B4-BE49-F238E27FC236}">
                  <a16:creationId xmlns:a16="http://schemas.microsoft.com/office/drawing/2014/main" id="{F090A729-AB20-6479-845E-E48CDFB63CBA}"/>
                </a:ext>
              </a:extLst>
            </p:cNvPr>
            <p:cNvSpPr txBox="1"/>
            <p:nvPr/>
          </p:nvSpPr>
          <p:spPr>
            <a:xfrm>
              <a:off x="459630" y="1341461"/>
              <a:ext cx="11249026" cy="3970318"/>
            </a:xfrm>
            <a:prstGeom prst="rect">
              <a:avLst/>
            </a:prstGeom>
            <a:noFill/>
          </p:spPr>
          <p:txBody>
            <a:bodyPr wrap="square">
              <a:spAutoFit/>
            </a:bodyPr>
            <a:lstStyle/>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Наиболее известным примером кольцевого бурения является колонковое бурение при геологоразведочных работах. </a:t>
              </a:r>
            </a:p>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Колонковое бурение – вращательное бурение, при котором разрушение породы осуществляется не по всей площади забоя, а по кольцу с сохранением внутренней части породы в виде керна. Этот способ реализуется, как правило, кольцевой алмазной или твердосплавной коронкой. Метод позволяет через полость коронки извлечь керн – монолитный столбик породы, по составу которой определяется наличие тех или иных полезных ископаемых. Обычно максимальный диаметр керна не превышает 100мм. </a:t>
              </a:r>
            </a:p>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Зависимость положительного исхода операции извлечения керна от структуры и трещиноватости горной породы значительно ограничивают применение колонкового бурения. </a:t>
              </a:r>
              <a:r>
                <a:rPr lang="ru-RU" b="1" dirty="0">
                  <a:solidFill>
                    <a:srgbClr val="373D3F"/>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Поэтому велика востребованность технологий и оборудования, позволяющих отделять керн от массива и извлекать его вне зависимости от диаметра и структуры материала, слагающего его.  </a:t>
              </a:r>
            </a:p>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На следующих слайдах показаны изобретения, нацеленные на решение этой проблемы.</a:t>
              </a:r>
              <a:endPar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b="1" dirty="0">
                  <a:solidFill>
                    <a:srgbClr val="373D3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7CB1683-4357-BA23-9F4E-EC904BA7E563}"/>
                </a:ext>
              </a:extLst>
            </p:cNvPr>
            <p:cNvSpPr txBox="1"/>
            <p:nvPr/>
          </p:nvSpPr>
          <p:spPr>
            <a:xfrm>
              <a:off x="3966293" y="524045"/>
              <a:ext cx="3139358" cy="349125"/>
            </a:xfrm>
            <a:prstGeom prst="rect">
              <a:avLst/>
            </a:prstGeom>
            <a:noFill/>
          </p:spPr>
          <p:txBody>
            <a:bodyPr wrap="square" lIns="36000" tIns="36000" rIns="36000" bIns="36000" anchor="t" anchorCtr="0">
              <a:spAutoFit/>
            </a:bodyPr>
            <a:lstStyle/>
            <a:p>
              <a:pPr>
                <a:lnSpc>
                  <a:spcPct val="107000"/>
                </a:lnSpc>
                <a:spcAft>
                  <a:spcPts val="800"/>
                </a:spcAft>
              </a:pPr>
              <a:r>
                <a:rPr lang="ru-RU"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КОЛЬЦЕВОЕ</a:t>
              </a:r>
              <a:r>
                <a:rPr lang="ru-RU"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БУРЕНИЕ</a:t>
              </a:r>
              <a:endParaRPr lang="ru-RU"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146181323"/>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1227B-3996-0D8D-E90A-12C3E5FA1F65}"/>
            </a:ext>
          </a:extLst>
        </p:cNvPr>
        <p:cNvGrpSpPr/>
        <p:nvPr/>
      </p:nvGrpSpPr>
      <p:grpSpPr>
        <a:xfrm>
          <a:off x="0" y="0"/>
          <a:ext cx="0" cy="0"/>
          <a:chOff x="0" y="0"/>
          <a:chExt cx="0" cy="0"/>
        </a:xfrm>
      </p:grpSpPr>
      <p:grpSp>
        <p:nvGrpSpPr>
          <p:cNvPr id="8" name="Группа 7">
            <a:extLst>
              <a:ext uri="{FF2B5EF4-FFF2-40B4-BE49-F238E27FC236}">
                <a16:creationId xmlns:a16="http://schemas.microsoft.com/office/drawing/2014/main" id="{A949C634-53D4-751E-B48B-63DE8C83EA55}"/>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2C59AFDF-6374-6AD1-423A-A1389183745A}"/>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F4667AD0-2F86-3267-DFDD-88B96D944065}"/>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C714762B-2F41-CFDC-20CE-ADA482BA531C}"/>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FC772A9A-44C9-F2DD-0B2E-C33D8F91B5F7}"/>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F7B780DB-FEB9-C72F-A578-583036D77742}"/>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B843F1BE-C1A5-E47A-6D63-EA2E1A97BF53}"/>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pic>
          <p:nvPicPr>
            <p:cNvPr id="4" name="Рисунок 3">
              <a:extLst>
                <a:ext uri="{FF2B5EF4-FFF2-40B4-BE49-F238E27FC236}">
                  <a16:creationId xmlns:a16="http://schemas.microsoft.com/office/drawing/2014/main" id="{781C105E-24A8-641B-2E69-3A79BD9F5945}"/>
                </a:ext>
              </a:extLst>
            </p:cNvPr>
            <p:cNvPicPr>
              <a:picLocks noChangeAspect="1"/>
            </p:cNvPicPr>
            <p:nvPr/>
          </p:nvPicPr>
          <p:blipFill>
            <a:blip r:embed="rId2"/>
            <a:srcRect l="-1" r="-1227" b="13095"/>
            <a:stretch/>
          </p:blipFill>
          <p:spPr>
            <a:xfrm>
              <a:off x="453384" y="387000"/>
              <a:ext cx="5008160" cy="6084000"/>
            </a:xfrm>
            <a:prstGeom prst="rect">
              <a:avLst/>
            </a:prstGeom>
          </p:spPr>
        </p:pic>
        <p:sp>
          <p:nvSpPr>
            <p:cNvPr id="5" name="TextBox 4">
              <a:extLst>
                <a:ext uri="{FF2B5EF4-FFF2-40B4-BE49-F238E27FC236}">
                  <a16:creationId xmlns:a16="http://schemas.microsoft.com/office/drawing/2014/main" id="{1622B46A-C2C2-C60F-79E7-0A9B526B3CE2}"/>
                </a:ext>
              </a:extLst>
            </p:cNvPr>
            <p:cNvSpPr txBox="1"/>
            <p:nvPr/>
          </p:nvSpPr>
          <p:spPr>
            <a:xfrm>
              <a:off x="5585856" y="847725"/>
              <a:ext cx="5545750" cy="646331"/>
            </a:xfrm>
            <a:prstGeom prst="rect">
              <a:avLst/>
            </a:prstGeom>
            <a:noFill/>
          </p:spPr>
          <p:txBody>
            <a:bodyPr wrap="none" rtlCol="0">
              <a:spAutoFit/>
            </a:bodyPr>
            <a:lstStyle/>
            <a:p>
              <a:pPr algn="ctr"/>
              <a:r>
                <a:rPr lang="ru-RU" b="1" u="sng" dirty="0">
                  <a:latin typeface="Times New Roman" panose="02020603050405020304" pitchFamily="18" charset="0"/>
                  <a:cs typeface="Times New Roman" panose="02020603050405020304" pitchFamily="18" charset="0"/>
                </a:rPr>
                <a:t>КОЛОНКОВЫЙ БУР ДЛЯ БУРЕНИЯ СКВАЖИН </a:t>
              </a:r>
            </a:p>
            <a:p>
              <a:pPr algn="ctr"/>
              <a:r>
                <a:rPr lang="ru-RU" b="1" u="sng" dirty="0">
                  <a:latin typeface="Times New Roman" panose="02020603050405020304" pitchFamily="18" charset="0"/>
                  <a:cs typeface="Times New Roman" panose="02020603050405020304" pitchFamily="18" charset="0"/>
                </a:rPr>
                <a:t>БОЛЬШОГО ДИАМЕТРА</a:t>
              </a:r>
            </a:p>
          </p:txBody>
        </p:sp>
        <p:sp>
          <p:nvSpPr>
            <p:cNvPr id="6" name="TextBox 5">
              <a:extLst>
                <a:ext uri="{FF2B5EF4-FFF2-40B4-BE49-F238E27FC236}">
                  <a16:creationId xmlns:a16="http://schemas.microsoft.com/office/drawing/2014/main" id="{A80A1DE5-7AE5-7177-B896-9B07A18AC720}"/>
                </a:ext>
              </a:extLst>
            </p:cNvPr>
            <p:cNvSpPr txBox="1"/>
            <p:nvPr/>
          </p:nvSpPr>
          <p:spPr>
            <a:xfrm>
              <a:off x="6151312" y="2040541"/>
              <a:ext cx="4831066" cy="923330"/>
            </a:xfrm>
            <a:prstGeom prst="rect">
              <a:avLst/>
            </a:prstGeom>
            <a:noFill/>
          </p:spPr>
          <p:txBody>
            <a:bodyPr wrap="none" rtlCol="0">
              <a:spAutoFit/>
            </a:bodyPr>
            <a:lstStyle/>
            <a:p>
              <a:pPr algn="ctr"/>
              <a:r>
                <a:rPr lang="ru-RU" b="1" dirty="0">
                  <a:latin typeface="Times New Roman" panose="02020603050405020304" pitchFamily="18" charset="0"/>
                  <a:cs typeface="Times New Roman" panose="02020603050405020304" pitchFamily="18" charset="0"/>
                </a:rPr>
                <a:t>Авторское свидетельство СССР </a:t>
              </a:r>
            </a:p>
            <a:p>
              <a:r>
                <a:rPr lang="ru-RU" b="1" dirty="0">
                  <a:latin typeface="Times New Roman" panose="02020603050405020304" pitchFamily="18" charset="0"/>
                  <a:cs typeface="Times New Roman" panose="02020603050405020304" pitchFamily="18" charset="0"/>
                </a:rPr>
                <a:t>Московский геолого-разведочный институт </a:t>
              </a:r>
            </a:p>
            <a:p>
              <a:r>
                <a:rPr lang="ru-RU" b="1" dirty="0">
                  <a:latin typeface="Times New Roman" panose="02020603050405020304" pitchFamily="18" charset="0"/>
                  <a:cs typeface="Times New Roman" panose="02020603050405020304" pitchFamily="18" charset="0"/>
                </a:rPr>
                <a:t>им. С. Орджоникидзе, 1985 год</a:t>
              </a:r>
            </a:p>
          </p:txBody>
        </p:sp>
        <p:sp>
          <p:nvSpPr>
            <p:cNvPr id="7" name="TextBox 6">
              <a:extLst>
                <a:ext uri="{FF2B5EF4-FFF2-40B4-BE49-F238E27FC236}">
                  <a16:creationId xmlns:a16="http://schemas.microsoft.com/office/drawing/2014/main" id="{6B770A81-8E1C-2C6E-644A-748AAD7C98EE}"/>
                </a:ext>
              </a:extLst>
            </p:cNvPr>
            <p:cNvSpPr txBox="1"/>
            <p:nvPr/>
          </p:nvSpPr>
          <p:spPr>
            <a:xfrm>
              <a:off x="5791029" y="3600659"/>
              <a:ext cx="5688209" cy="2031325"/>
            </a:xfrm>
            <a:prstGeom prst="rect">
              <a:avLst/>
            </a:prstGeom>
            <a:noFill/>
          </p:spPr>
          <p:txBody>
            <a:bodyPr wrap="square" rtlCol="0">
              <a:spAutoFit/>
            </a:bodyPr>
            <a:lstStyle/>
            <a:p>
              <a:pPr algn="ctr"/>
              <a:r>
                <a:rPr lang="ru-RU" b="1" u="sng" dirty="0">
                  <a:latin typeface="Times New Roman" panose="02020603050405020304" pitchFamily="18" charset="0"/>
                  <a:cs typeface="Times New Roman" panose="02020603050405020304" pitchFamily="18" charset="0"/>
                </a:rPr>
                <a:t>Экспликация</a:t>
              </a:r>
            </a:p>
            <a:p>
              <a:endParaRPr lang="ru-RU" b="1" dirty="0">
                <a:latin typeface="Times New Roman" panose="02020603050405020304" pitchFamily="18" charset="0"/>
                <a:cs typeface="Times New Roman" panose="02020603050405020304" pitchFamily="18" charset="0"/>
              </a:endParaRPr>
            </a:p>
            <a:p>
              <a:r>
                <a:rPr lang="ru-RU" b="1" dirty="0">
                  <a:latin typeface="Times New Roman" panose="02020603050405020304" pitchFamily="18" charset="0"/>
                  <a:cs typeface="Times New Roman" panose="02020603050405020304" pitchFamily="18" charset="0"/>
                </a:rPr>
                <a:t>1 – наружная секция; 2 – внутренняя секция; 3 - канатная пила;     4 – натяжная рама; 5 – шкив; 6 – вал; 7 – упор; 8 – верхние ролики; 9 – нижние ролики; 10 – породоразрушающий инструмент; 11 – бурильная труба;</a:t>
              </a:r>
            </a:p>
          </p:txBody>
        </p:sp>
      </p:grpSp>
    </p:spTree>
    <p:extLst>
      <p:ext uri="{BB962C8B-B14F-4D97-AF65-F5344CB8AC3E}">
        <p14:creationId xmlns:p14="http://schemas.microsoft.com/office/powerpoint/2010/main" val="420262179"/>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4B35B-67AF-251D-7827-4F180129B5CE}"/>
            </a:ext>
          </a:extLst>
        </p:cNvPr>
        <p:cNvGrpSpPr/>
        <p:nvPr/>
      </p:nvGrpSpPr>
      <p:grpSpPr>
        <a:xfrm>
          <a:off x="0" y="0"/>
          <a:ext cx="0" cy="0"/>
          <a:chOff x="0" y="0"/>
          <a:chExt cx="0" cy="0"/>
        </a:xfrm>
      </p:grpSpPr>
      <p:grpSp>
        <p:nvGrpSpPr>
          <p:cNvPr id="5" name="Группа 4">
            <a:extLst>
              <a:ext uri="{FF2B5EF4-FFF2-40B4-BE49-F238E27FC236}">
                <a16:creationId xmlns:a16="http://schemas.microsoft.com/office/drawing/2014/main" id="{85B6FB4D-C4A4-0C5F-73A3-7983084B0F69}"/>
              </a:ext>
            </a:extLst>
          </p:cNvPr>
          <p:cNvGrpSpPr/>
          <p:nvPr/>
        </p:nvGrpSpPr>
        <p:grpSpPr>
          <a:xfrm>
            <a:off x="-23713" y="-7852"/>
            <a:ext cx="12215713" cy="6873704"/>
            <a:chOff x="-23713" y="-7852"/>
            <a:chExt cx="12215713" cy="6873704"/>
          </a:xfrm>
        </p:grpSpPr>
        <p:grpSp>
          <p:nvGrpSpPr>
            <p:cNvPr id="3" name="Группа 2">
              <a:extLst>
                <a:ext uri="{FF2B5EF4-FFF2-40B4-BE49-F238E27FC236}">
                  <a16:creationId xmlns:a16="http://schemas.microsoft.com/office/drawing/2014/main" id="{8CB1582F-2AD5-AE6B-911F-EABDEBD99D2F}"/>
                </a:ext>
              </a:extLst>
            </p:cNvPr>
            <p:cNvGrpSpPr/>
            <p:nvPr/>
          </p:nvGrpSpPr>
          <p:grpSpPr>
            <a:xfrm>
              <a:off x="-23713" y="-7852"/>
              <a:ext cx="12215713" cy="6873704"/>
              <a:chOff x="-23713" y="-4612"/>
              <a:chExt cx="12215713" cy="6873704"/>
            </a:xfrm>
          </p:grpSpPr>
          <p:sp>
            <p:nvSpPr>
              <p:cNvPr id="3074" name="Rectangle 2">
                <a:extLst>
                  <a:ext uri="{FF2B5EF4-FFF2-40B4-BE49-F238E27FC236}">
                    <a16:creationId xmlns:a16="http://schemas.microsoft.com/office/drawing/2014/main" id="{65C2A293-E79D-98C1-BC3F-80306C6A7D76}"/>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382FF9D8-11BD-307C-0649-4C513589FA8B}"/>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E14F3EF9-2C59-C28F-C34E-8BF27C8FD50E}"/>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D2B47CA6-3F88-AC32-6D3E-A40106227C2D}"/>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182A9F93-39F1-7ABC-7C00-C88429837281}"/>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grpSp>
          <p:nvGrpSpPr>
            <p:cNvPr id="24" name="Группа 23">
              <a:extLst>
                <a:ext uri="{FF2B5EF4-FFF2-40B4-BE49-F238E27FC236}">
                  <a16:creationId xmlns:a16="http://schemas.microsoft.com/office/drawing/2014/main" id="{2E71EDC1-64A4-F561-3A0E-9030FF9E33DE}"/>
                </a:ext>
              </a:extLst>
            </p:cNvPr>
            <p:cNvGrpSpPr/>
            <p:nvPr/>
          </p:nvGrpSpPr>
          <p:grpSpPr>
            <a:xfrm>
              <a:off x="670231" y="190953"/>
              <a:ext cx="11305868" cy="6270095"/>
              <a:chOff x="670231" y="190953"/>
              <a:chExt cx="11305868" cy="6270095"/>
            </a:xfrm>
          </p:grpSpPr>
          <p:sp>
            <p:nvSpPr>
              <p:cNvPr id="4" name="TextBox 3">
                <a:extLst>
                  <a:ext uri="{FF2B5EF4-FFF2-40B4-BE49-F238E27FC236}">
                    <a16:creationId xmlns:a16="http://schemas.microsoft.com/office/drawing/2014/main" id="{305C48BF-7976-8C5F-1CF2-34C3ED561AFB}"/>
                  </a:ext>
                </a:extLst>
              </p:cNvPr>
              <p:cNvSpPr txBox="1"/>
              <p:nvPr/>
            </p:nvSpPr>
            <p:spPr>
              <a:xfrm>
                <a:off x="745968" y="1520503"/>
                <a:ext cx="4873781" cy="2476127"/>
              </a:xfrm>
              <a:prstGeom prst="rect">
                <a:avLst/>
              </a:prstGeom>
              <a:noFill/>
            </p:spPr>
            <p:txBody>
              <a:bodyPr wrap="square">
                <a:spAutoFit/>
              </a:bodyPr>
              <a:lstStyle/>
              <a:p>
                <a:r>
                  <a:rPr lang="ru-RU" sz="1400" b="1" i="0" dirty="0">
                    <a:solidFill>
                      <a:srgbClr val="C00000"/>
                    </a:solidFill>
                    <a:effectLst/>
                    <a:latin typeface="Times New Roman" panose="02020603050405020304" pitchFamily="18" charset="0"/>
                    <a:cs typeface="Times New Roman" panose="02020603050405020304" pitchFamily="18" charset="0"/>
                  </a:rPr>
                  <a:t>2019-06-25</a:t>
                </a:r>
                <a:r>
                  <a:rPr lang="en-US" sz="1400" b="1" i="0" dirty="0">
                    <a:solidFill>
                      <a:srgbClr val="C00000"/>
                    </a:solidFill>
                    <a:effectLst/>
                    <a:latin typeface="Times New Roman" panose="02020603050405020304" pitchFamily="18" charset="0"/>
                    <a:cs typeface="Times New Roman" panose="02020603050405020304" pitchFamily="18" charset="0"/>
                  </a:rPr>
                  <a:t> –</a:t>
                </a:r>
                <a:r>
                  <a:rPr lang="ru-RU" sz="1400" b="1" i="0" dirty="0">
                    <a:solidFill>
                      <a:srgbClr val="C00000"/>
                    </a:solidFill>
                    <a:effectLst/>
                    <a:latin typeface="Times New Roman" panose="02020603050405020304" pitchFamily="18" charset="0"/>
                    <a:cs typeface="Times New Roman" panose="02020603050405020304" pitchFamily="18" charset="0"/>
                  </a:rPr>
                  <a:t> </a:t>
                </a:r>
                <a:r>
                  <a:rPr lang="ru-RU" sz="1400" b="1" i="0" strike="noStrike" dirty="0">
                    <a:solidFill>
                      <a:srgbClr val="C00000"/>
                    </a:solidFill>
                    <a:effectLst/>
                    <a:latin typeface="Times New Roman" panose="02020603050405020304" pitchFamily="18" charset="0"/>
                    <a:cs typeface="Times New Roman" panose="02020603050405020304" pitchFamily="18" charset="0"/>
                  </a:rPr>
                  <a:t>подана заявка компанией </a:t>
                </a:r>
              </a:p>
              <a:p>
                <a:r>
                  <a:rPr lang="en-US" sz="1400" b="1" i="0" strike="noStrike" dirty="0">
                    <a:solidFill>
                      <a:srgbClr val="C00000"/>
                    </a:solidFill>
                    <a:effectLst/>
                    <a:latin typeface="Times New Roman" panose="02020603050405020304" pitchFamily="18" charset="0"/>
                    <a:cs typeface="Times New Roman" panose="02020603050405020304" pitchFamily="18" charset="0"/>
                  </a:rPr>
                  <a:t>China Railway Construction Heavy Industry Group Co Ltd</a:t>
                </a:r>
                <a:r>
                  <a:rPr lang="ru-RU" sz="1400" b="1" i="0" strike="noStrike" dirty="0">
                    <a:solidFill>
                      <a:srgbClr val="C00000"/>
                    </a:solidFill>
                    <a:effectLst/>
                    <a:latin typeface="Times New Roman" panose="02020603050405020304" pitchFamily="18" charset="0"/>
                    <a:cs typeface="Times New Roman" panose="02020603050405020304" pitchFamily="18" charset="0"/>
                  </a:rPr>
                  <a:t>;</a:t>
                </a:r>
                <a:endParaRPr lang="en-US"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endParaRPr lang="ru-RU"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r>
                  <a:rPr lang="en-US" sz="1400" b="1" i="0" dirty="0">
                    <a:solidFill>
                      <a:srgbClr val="C00000"/>
                    </a:solidFill>
                    <a:effectLst/>
                    <a:latin typeface="Times New Roman" panose="02020603050405020304" pitchFamily="18" charset="0"/>
                    <a:cs typeface="Times New Roman" panose="02020603050405020304" pitchFamily="18" charset="0"/>
                  </a:rPr>
                  <a:t>2019-06-25</a:t>
                </a:r>
                <a:r>
                  <a:rPr lang="ru-RU" sz="1400" b="1" i="0" dirty="0">
                    <a:solidFill>
                      <a:srgbClr val="C00000"/>
                    </a:solidFill>
                    <a:effectLst/>
                    <a:latin typeface="Times New Roman" panose="02020603050405020304" pitchFamily="18" charset="0"/>
                    <a:cs typeface="Times New Roman" panose="02020603050405020304" pitchFamily="18" charset="0"/>
                  </a:rPr>
                  <a:t> - </a:t>
                </a:r>
                <a:r>
                  <a:rPr lang="ru-RU" sz="1400" b="1" i="0" strike="noStrike" dirty="0">
                    <a:solidFill>
                      <a:srgbClr val="C00000"/>
                    </a:solidFill>
                    <a:effectLst/>
                    <a:latin typeface="Times New Roman" panose="02020603050405020304" pitchFamily="18" charset="0"/>
                    <a:cs typeface="Times New Roman" panose="02020603050405020304" pitchFamily="18" charset="0"/>
                  </a:rPr>
                  <a:t>приоритет для </a:t>
                </a:r>
                <a:r>
                  <a:rPr lang="en-US" sz="1400" b="1" i="0" strike="noStrike" dirty="0">
                    <a:solidFill>
                      <a:srgbClr val="C00000"/>
                    </a:solidFill>
                    <a:effectLst/>
                    <a:latin typeface="Times New Roman" panose="02020603050405020304" pitchFamily="18" charset="0"/>
                    <a:cs typeface="Times New Roman" panose="02020603050405020304" pitchFamily="18" charset="0"/>
                  </a:rPr>
                  <a:t>CN201910555000,0 </a:t>
                </a:r>
                <a:r>
                  <a:rPr lang="ru-RU" sz="1400" b="1" i="0" strike="noStrike" dirty="0">
                    <a:solidFill>
                      <a:srgbClr val="C00000"/>
                    </a:solidFill>
                    <a:effectLst/>
                    <a:latin typeface="Times New Roman" panose="02020603050405020304" pitchFamily="18" charset="0"/>
                    <a:cs typeface="Times New Roman" panose="02020603050405020304" pitchFamily="18" charset="0"/>
                  </a:rPr>
                  <a:t>А;</a:t>
                </a:r>
              </a:p>
              <a:p>
                <a:pPr algn="l">
                  <a:lnSpc>
                    <a:spcPts val="1350"/>
                  </a:lnSpc>
                </a:pPr>
                <a:endParaRPr lang="ru-RU"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r>
                  <a:rPr lang="ru-RU" sz="1400" b="1" i="0" dirty="0">
                    <a:solidFill>
                      <a:srgbClr val="C00000"/>
                    </a:solidFill>
                    <a:effectLst/>
                    <a:latin typeface="Times New Roman" panose="02020603050405020304" pitchFamily="18" charset="0"/>
                    <a:cs typeface="Times New Roman" panose="02020603050405020304" pitchFamily="18" charset="0"/>
                  </a:rPr>
                  <a:t>2019-09-17 - публикация </a:t>
                </a:r>
                <a:r>
                  <a:rPr lang="en-US" sz="1400" b="1" i="0" dirty="0">
                    <a:solidFill>
                      <a:srgbClr val="C00000"/>
                    </a:solidFill>
                    <a:effectLst/>
                    <a:latin typeface="Times New Roman" panose="02020603050405020304" pitchFamily="18" charset="0"/>
                    <a:cs typeface="Times New Roman" panose="02020603050405020304" pitchFamily="18" charset="0"/>
                  </a:rPr>
                  <a:t>CN110242235A</a:t>
                </a:r>
                <a:r>
                  <a:rPr lang="ru-RU" sz="1400" b="1" i="0" dirty="0">
                    <a:solidFill>
                      <a:srgbClr val="C00000"/>
                    </a:solidFill>
                    <a:effectLst/>
                    <a:latin typeface="Times New Roman" panose="02020603050405020304" pitchFamily="18" charset="0"/>
                    <a:cs typeface="Times New Roman" panose="02020603050405020304" pitchFamily="18" charset="0"/>
                  </a:rPr>
                  <a:t>;</a:t>
                </a:r>
                <a:endParaRPr lang="en-US"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endParaRPr lang="ru-RU"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r>
                  <a:rPr lang="en-US" sz="1400" b="1" i="0" dirty="0">
                    <a:solidFill>
                      <a:srgbClr val="C00000"/>
                    </a:solidFill>
                    <a:effectLst/>
                    <a:latin typeface="Times New Roman" panose="02020603050405020304" pitchFamily="18" charset="0"/>
                    <a:cs typeface="Times New Roman" panose="02020603050405020304" pitchFamily="18" charset="0"/>
                  </a:rPr>
                  <a:t>2021-08-27</a:t>
                </a:r>
                <a:r>
                  <a:rPr lang="ru-RU" sz="1400" b="1" i="0" dirty="0">
                    <a:solidFill>
                      <a:srgbClr val="C00000"/>
                    </a:solidFill>
                    <a:effectLst/>
                    <a:latin typeface="Times New Roman" panose="02020603050405020304" pitchFamily="18" charset="0"/>
                    <a:cs typeface="Times New Roman" panose="02020603050405020304" pitchFamily="18" charset="0"/>
                  </a:rPr>
                  <a:t> - заявка удовлетворена;</a:t>
                </a:r>
              </a:p>
              <a:p>
                <a:pPr algn="l">
                  <a:lnSpc>
                    <a:spcPts val="1350"/>
                  </a:lnSpc>
                </a:pPr>
                <a:endParaRPr lang="en-US"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r>
                  <a:rPr lang="ru-RU" sz="1400" b="1" i="0" dirty="0">
                    <a:solidFill>
                      <a:srgbClr val="C00000"/>
                    </a:solidFill>
                    <a:effectLst/>
                    <a:latin typeface="Times New Roman" panose="02020603050405020304" pitchFamily="18" charset="0"/>
                    <a:cs typeface="Times New Roman" panose="02020603050405020304" pitchFamily="18" charset="0"/>
                  </a:rPr>
                  <a:t>2021-08-27 - публикация </a:t>
                </a:r>
                <a:r>
                  <a:rPr lang="en-US" sz="1400" b="1" i="0" dirty="0">
                    <a:solidFill>
                      <a:srgbClr val="C00000"/>
                    </a:solidFill>
                    <a:effectLst/>
                    <a:latin typeface="Times New Roman" panose="02020603050405020304" pitchFamily="18" charset="0"/>
                    <a:cs typeface="Times New Roman" panose="02020603050405020304" pitchFamily="18" charset="0"/>
                  </a:rPr>
                  <a:t>CN110242235B</a:t>
                </a:r>
                <a:r>
                  <a:rPr lang="ru-RU" sz="1400" b="1" i="0" dirty="0">
                    <a:solidFill>
                      <a:srgbClr val="C00000"/>
                    </a:solidFill>
                    <a:effectLst/>
                    <a:latin typeface="Times New Roman" panose="02020603050405020304" pitchFamily="18" charset="0"/>
                    <a:cs typeface="Times New Roman" panose="02020603050405020304" pitchFamily="18" charset="0"/>
                  </a:rPr>
                  <a:t>;</a:t>
                </a:r>
                <a:endParaRPr lang="en-US"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endParaRPr lang="ru-RU" sz="1400" b="1" i="0" dirty="0">
                  <a:solidFill>
                    <a:srgbClr val="C00000"/>
                  </a:solidFill>
                  <a:effectLst/>
                  <a:latin typeface="Times New Roman" panose="02020603050405020304" pitchFamily="18" charset="0"/>
                  <a:cs typeface="Times New Roman" panose="02020603050405020304" pitchFamily="18" charset="0"/>
                </a:endParaRPr>
              </a:p>
              <a:p>
                <a:pPr algn="l">
                  <a:lnSpc>
                    <a:spcPts val="1350"/>
                  </a:lnSpc>
                </a:pPr>
                <a:r>
                  <a:rPr lang="ru-RU" sz="1400" b="1" i="0" dirty="0">
                    <a:solidFill>
                      <a:srgbClr val="C00000"/>
                    </a:solidFill>
                    <a:effectLst/>
                    <a:latin typeface="Times New Roman" panose="02020603050405020304" pitchFamily="18" charset="0"/>
                    <a:cs typeface="Times New Roman" panose="02020603050405020304" pitchFamily="18" charset="0"/>
                  </a:rPr>
                  <a:t>Статус – активный;</a:t>
                </a:r>
              </a:p>
              <a:p>
                <a:pPr algn="l">
                  <a:lnSpc>
                    <a:spcPts val="1200"/>
                  </a:lnSpc>
                </a:pPr>
                <a:endParaRPr lang="ru-RU" sz="1400" b="1" i="0" dirty="0">
                  <a:solidFill>
                    <a:srgbClr val="333333"/>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3799C7F-B968-3D89-4363-3CB8310E3039}"/>
                  </a:ext>
                </a:extLst>
              </p:cNvPr>
              <p:cNvSpPr txBox="1"/>
              <p:nvPr/>
            </p:nvSpPr>
            <p:spPr>
              <a:xfrm>
                <a:off x="670231" y="190953"/>
                <a:ext cx="4546222" cy="1137043"/>
              </a:xfrm>
              <a:prstGeom prst="rect">
                <a:avLst/>
              </a:prstGeom>
              <a:noFill/>
            </p:spPr>
            <p:txBody>
              <a:bodyPr wrap="square">
                <a:spAutoFit/>
              </a:bodyPr>
              <a:lstStyle/>
              <a:p>
                <a:pPr algn="ctr">
                  <a:lnSpc>
                    <a:spcPct val="50000"/>
                  </a:lnSpc>
                  <a:spcAft>
                    <a:spcPts val="1500"/>
                  </a:spcAft>
                </a:pPr>
                <a:endParaRPr lang="ru-RU" sz="1400" b="1" u="sng" dirty="0">
                  <a:solidFill>
                    <a:srgbClr val="333333"/>
                  </a:solidFill>
                  <a:latin typeface="Times New Roman" panose="02020603050405020304" pitchFamily="18" charset="0"/>
                  <a:cs typeface="Times New Roman" panose="02020603050405020304" pitchFamily="18" charset="0"/>
                </a:endParaRPr>
              </a:p>
              <a:p>
                <a:pPr algn="ctr">
                  <a:lnSpc>
                    <a:spcPct val="50000"/>
                  </a:lnSpc>
                  <a:spcAft>
                    <a:spcPts val="1500"/>
                  </a:spcAft>
                </a:pPr>
                <a:r>
                  <a:rPr lang="ru-RU" sz="1400" b="1" u="sng" dirty="0">
                    <a:solidFill>
                      <a:srgbClr val="C00000"/>
                    </a:solidFill>
                    <a:latin typeface="Times New Roman" panose="02020603050405020304" pitchFamily="18" charset="0"/>
                    <a:cs typeface="Times New Roman" panose="02020603050405020304" pitchFamily="18" charset="0"/>
                  </a:rPr>
                  <a:t>ПАТЕНТ </a:t>
                </a:r>
                <a:r>
                  <a:rPr lang="en-US" sz="1400" b="1" u="sng" dirty="0">
                    <a:solidFill>
                      <a:srgbClr val="C00000"/>
                    </a:solidFill>
                    <a:latin typeface="Times New Roman" panose="02020603050405020304" pitchFamily="18" charset="0"/>
                    <a:cs typeface="Times New Roman" panose="02020603050405020304" pitchFamily="18" charset="0"/>
                  </a:rPr>
                  <a:t>CN 110242235</a:t>
                </a:r>
                <a:r>
                  <a:rPr lang="ru-RU" sz="1400" b="1" u="sng" dirty="0">
                    <a:solidFill>
                      <a:srgbClr val="C00000"/>
                    </a:solidFill>
                    <a:latin typeface="Times New Roman" panose="02020603050405020304" pitchFamily="18" charset="0"/>
                    <a:cs typeface="Times New Roman" panose="02020603050405020304" pitchFamily="18" charset="0"/>
                  </a:rPr>
                  <a:t> (КИТАЙ)</a:t>
                </a:r>
                <a:endParaRPr lang="ru-RU" sz="1400" b="1" i="0" u="sng" dirty="0">
                  <a:solidFill>
                    <a:srgbClr val="C00000"/>
                  </a:solidFill>
                  <a:effectLst/>
                  <a:latin typeface="Times New Roman" panose="02020603050405020304" pitchFamily="18" charset="0"/>
                  <a:cs typeface="Times New Roman" panose="02020603050405020304" pitchFamily="18" charset="0"/>
                </a:endParaRPr>
              </a:p>
              <a:p>
                <a:pPr algn="ctr">
                  <a:lnSpc>
                    <a:spcPct val="60000"/>
                  </a:lnSpc>
                  <a:spcAft>
                    <a:spcPts val="1500"/>
                  </a:spcAft>
                </a:pPr>
                <a:r>
                  <a:rPr lang="ru-RU" sz="1400" b="1" i="0" u="sng" dirty="0">
                    <a:solidFill>
                      <a:srgbClr val="C00000"/>
                    </a:solidFill>
                    <a:effectLst/>
                    <a:latin typeface="Times New Roman" panose="02020603050405020304" pitchFamily="18" charset="0"/>
                    <a:cs typeface="Times New Roman" panose="02020603050405020304" pitchFamily="18" charset="0"/>
                  </a:rPr>
                  <a:t>УСТРОЙСТВО ДЛЯ ОТРЕЗАНИЯ И ИЗВЛЕЧЕНИЯ</a:t>
                </a:r>
              </a:p>
              <a:p>
                <a:pPr algn="ctr">
                  <a:lnSpc>
                    <a:spcPct val="50000"/>
                  </a:lnSpc>
                  <a:spcAft>
                    <a:spcPts val="1500"/>
                  </a:spcAft>
                </a:pPr>
                <a:r>
                  <a:rPr lang="ru-RU" sz="1400" b="1" i="0" u="sng" dirty="0">
                    <a:solidFill>
                      <a:srgbClr val="C00000"/>
                    </a:solidFill>
                    <a:effectLst/>
                    <a:latin typeface="Times New Roman" panose="02020603050405020304" pitchFamily="18" charset="0"/>
                    <a:cs typeface="Times New Roman" panose="02020603050405020304" pitchFamily="18" charset="0"/>
                  </a:rPr>
                  <a:t> КЕРНА БОЛЬШОГО ДИАМЕТРА</a:t>
                </a:r>
              </a:p>
            </p:txBody>
          </p:sp>
          <p:sp>
            <p:nvSpPr>
              <p:cNvPr id="8" name="TextBox 7">
                <a:extLst>
                  <a:ext uri="{FF2B5EF4-FFF2-40B4-BE49-F238E27FC236}">
                    <a16:creationId xmlns:a16="http://schemas.microsoft.com/office/drawing/2014/main" id="{1980AB8F-8E5A-78C5-087C-1570E6271FC4}"/>
                  </a:ext>
                </a:extLst>
              </p:cNvPr>
              <p:cNvSpPr txBox="1"/>
              <p:nvPr/>
            </p:nvSpPr>
            <p:spPr>
              <a:xfrm>
                <a:off x="670231" y="3998835"/>
                <a:ext cx="4684684"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В процессе строительства свайного фундамента, геологоразведочных работ, добычи камня и т.д. иногда возникает необходимость </a:t>
                </a:r>
                <a:r>
                  <a:rPr lang="ru-RU" sz="1400" b="1" dirty="0">
                    <a:solidFill>
                      <a:srgbClr val="333333"/>
                    </a:solidFill>
                    <a:latin typeface="Times New Roman" panose="02020603050405020304" pitchFamily="18" charset="0"/>
                    <a:cs typeface="Times New Roman" panose="02020603050405020304" pitchFamily="18" charset="0"/>
                  </a:rPr>
                  <a:t>бурения скважин и</a:t>
                </a:r>
                <a:r>
                  <a:rPr kumimoji="0" lang="ru-RU" sz="1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извлечения керна большого диаметра в твердых породах.</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Существующие технологии </a:t>
                </a:r>
                <a:r>
                  <a:rPr lang="ru-RU" sz="1400" b="1" dirty="0">
                    <a:solidFill>
                      <a:srgbClr val="333333"/>
                    </a:solidFill>
                    <a:latin typeface="Times New Roman" panose="02020603050405020304" pitchFamily="18" charset="0"/>
                    <a:cs typeface="Times New Roman" panose="02020603050405020304" pitchFamily="18" charset="0"/>
                  </a:rPr>
                  <a:t>надёжно функционируют при диаметре керна не превышающем 100мм.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dirty="0">
                    <a:solidFill>
                      <a:srgbClr val="333333"/>
                    </a:solidFill>
                    <a:latin typeface="Times New Roman" panose="02020603050405020304" pitchFamily="18" charset="0"/>
                    <a:cs typeface="Times New Roman" panose="02020603050405020304" pitchFamily="18" charset="0"/>
                  </a:rPr>
                  <a:t>Запатентованное</a:t>
                </a:r>
                <a:r>
                  <a:rPr kumimoji="0" lang="ru-RU" sz="1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rPr>
                  <a:t> колонковое буровое долото может </a:t>
                </a:r>
                <a:r>
                  <a:rPr lang="ru-RU" sz="1400" b="1" dirty="0">
                    <a:solidFill>
                      <a:srgbClr val="333333"/>
                    </a:solidFill>
                    <a:latin typeface="Times New Roman" panose="02020603050405020304" pitchFamily="18" charset="0"/>
                    <a:cs typeface="Times New Roman" panose="02020603050405020304" pitchFamily="18" charset="0"/>
                  </a:rPr>
                  <a:t> использоваться для вертикального и горизонтального бурения скважин и извлечения керна диаметром 0,4 – 10 м.</a:t>
                </a:r>
                <a:endParaRPr kumimoji="0" lang="ru-RU" sz="14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4" name="Рисунок 13">
                <a:extLst>
                  <a:ext uri="{FF2B5EF4-FFF2-40B4-BE49-F238E27FC236}">
                    <a16:creationId xmlns:a16="http://schemas.microsoft.com/office/drawing/2014/main" id="{9D90E98E-CB97-AEE2-AB1F-6A8BBF2AB754}"/>
                  </a:ext>
                </a:extLst>
              </p:cNvPr>
              <p:cNvPicPr>
                <a:picLocks noChangeAspect="1"/>
              </p:cNvPicPr>
              <p:nvPr/>
            </p:nvPicPr>
            <p:blipFill>
              <a:blip r:embed="rId3"/>
              <a:stretch>
                <a:fillRect/>
              </a:stretch>
            </p:blipFill>
            <p:spPr>
              <a:xfrm>
                <a:off x="5856011" y="687248"/>
                <a:ext cx="1961275" cy="2700000"/>
              </a:xfrm>
              <a:prstGeom prst="rect">
                <a:avLst/>
              </a:prstGeom>
            </p:spPr>
          </p:pic>
          <p:pic>
            <p:nvPicPr>
              <p:cNvPr id="15" name="Рисунок 14">
                <a:extLst>
                  <a:ext uri="{FF2B5EF4-FFF2-40B4-BE49-F238E27FC236}">
                    <a16:creationId xmlns:a16="http://schemas.microsoft.com/office/drawing/2014/main" id="{1CE3BBC0-D8A6-18A0-64D1-5D20413E02FB}"/>
                  </a:ext>
                </a:extLst>
              </p:cNvPr>
              <p:cNvPicPr>
                <a:picLocks noChangeAspect="1"/>
              </p:cNvPicPr>
              <p:nvPr/>
            </p:nvPicPr>
            <p:blipFill>
              <a:blip r:embed="rId4"/>
              <a:stretch>
                <a:fillRect/>
              </a:stretch>
            </p:blipFill>
            <p:spPr>
              <a:xfrm>
                <a:off x="8066088" y="694445"/>
                <a:ext cx="1712474" cy="2700000"/>
              </a:xfrm>
              <a:prstGeom prst="rect">
                <a:avLst/>
              </a:prstGeom>
            </p:spPr>
          </p:pic>
          <p:pic>
            <p:nvPicPr>
              <p:cNvPr id="16" name="Рисунок 15">
                <a:extLst>
                  <a:ext uri="{FF2B5EF4-FFF2-40B4-BE49-F238E27FC236}">
                    <a16:creationId xmlns:a16="http://schemas.microsoft.com/office/drawing/2014/main" id="{217E1DB2-0545-1C3B-1229-80E70BF9DC8A}"/>
                  </a:ext>
                </a:extLst>
              </p:cNvPr>
              <p:cNvPicPr>
                <a:picLocks noChangeAspect="1"/>
              </p:cNvPicPr>
              <p:nvPr/>
            </p:nvPicPr>
            <p:blipFill>
              <a:blip r:embed="rId5"/>
              <a:stretch>
                <a:fillRect/>
              </a:stretch>
            </p:blipFill>
            <p:spPr>
              <a:xfrm>
                <a:off x="10071277" y="606828"/>
                <a:ext cx="1625809" cy="1548000"/>
              </a:xfrm>
              <a:prstGeom prst="rect">
                <a:avLst/>
              </a:prstGeom>
            </p:spPr>
          </p:pic>
          <p:pic>
            <p:nvPicPr>
              <p:cNvPr id="17" name="Рисунок 16">
                <a:extLst>
                  <a:ext uri="{FF2B5EF4-FFF2-40B4-BE49-F238E27FC236}">
                    <a16:creationId xmlns:a16="http://schemas.microsoft.com/office/drawing/2014/main" id="{07FA2CBE-8CC4-20B8-66FF-0B7FCB6BEF9C}"/>
                  </a:ext>
                </a:extLst>
              </p:cNvPr>
              <p:cNvPicPr>
                <a:picLocks noChangeAspect="1"/>
              </p:cNvPicPr>
              <p:nvPr/>
            </p:nvPicPr>
            <p:blipFill>
              <a:blip r:embed="rId6"/>
              <a:stretch>
                <a:fillRect/>
              </a:stretch>
            </p:blipFill>
            <p:spPr>
              <a:xfrm>
                <a:off x="10092181" y="2316752"/>
                <a:ext cx="1584000" cy="1512549"/>
              </a:xfrm>
              <a:prstGeom prst="rect">
                <a:avLst/>
              </a:prstGeom>
            </p:spPr>
          </p:pic>
          <p:sp>
            <p:nvSpPr>
              <p:cNvPr id="19" name="TextBox 18">
                <a:extLst>
                  <a:ext uri="{FF2B5EF4-FFF2-40B4-BE49-F238E27FC236}">
                    <a16:creationId xmlns:a16="http://schemas.microsoft.com/office/drawing/2014/main" id="{CC5A0A8F-F24C-A082-C470-80B4DD7FE916}"/>
                  </a:ext>
                </a:extLst>
              </p:cNvPr>
              <p:cNvSpPr txBox="1"/>
              <p:nvPr/>
            </p:nvSpPr>
            <p:spPr>
              <a:xfrm>
                <a:off x="5727699" y="3912570"/>
                <a:ext cx="6248400" cy="2258182"/>
              </a:xfrm>
              <a:prstGeom prst="rect">
                <a:avLst/>
              </a:prstGeom>
              <a:noFill/>
            </p:spPr>
            <p:txBody>
              <a:bodyPr wrap="square">
                <a:spAutoFit/>
              </a:bodyPr>
              <a:lstStyle/>
              <a:p>
                <a:pPr indent="450215" algn="ctr">
                  <a:lnSpc>
                    <a:spcPct val="107000"/>
                  </a:lnSpc>
                  <a:spcAft>
                    <a:spcPts val="800"/>
                  </a:spcAft>
                </a:pPr>
                <a:r>
                  <a:rPr lang="ru-RU" sz="1400" b="1" u="sng" kern="100" dirty="0">
                    <a:effectLst/>
                    <a:latin typeface="Times New Roman" panose="02020603050405020304" pitchFamily="18" charset="0"/>
                    <a:ea typeface="Calibri" panose="020F0502020204030204" pitchFamily="34" charset="0"/>
                    <a:cs typeface="Times New Roman" panose="02020603050405020304" pitchFamily="18" charset="0"/>
                  </a:rPr>
                  <a:t>Экспликация</a:t>
                </a:r>
              </a:p>
              <a:p>
                <a:pPr indent="450215">
                  <a:lnSpc>
                    <a:spcPct val="107000"/>
                  </a:lnSpc>
                  <a:spcAft>
                    <a:spcPts val="800"/>
                  </a:spcAft>
                </a:pPr>
                <a:r>
                  <a:rPr lang="ru-RU" sz="1400" b="1" kern="100" dirty="0">
                    <a:effectLst/>
                    <a:latin typeface="Times New Roman" panose="02020603050405020304" pitchFamily="18" charset="0"/>
                    <a:ea typeface="Calibri" panose="020F0502020204030204" pitchFamily="34" charset="0"/>
                    <a:cs typeface="Times New Roman" panose="02020603050405020304" pitchFamily="18" charset="0"/>
                  </a:rPr>
                  <a:t>Фланец 2: Двигатель 3: Редуктор 4: Концевой выключатель 5: Устройство контроля хода 6: Беспроводное устройство мониторинга 7: Контроллер беспроводного переключателя 8: Вращающаяся ось 9: Полая труба 10: Канатная пила 11: Диспетчерская 12: Вспомогательный шкив 13: Уплотнительная конструкция 14: Главный шкив 15: Главная звездочка 16: Цепь 17: Вспомогательная звездочка 18: Сверло 19: Бусины 20: Камера передачи 21: Канавка 22: Сверлильный инструмент 23: Стенка ствола 24: Пряжка</a:t>
                </a:r>
                <a:endParaRPr lang="ru-RU" sz="14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3750221799"/>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125D6-7890-A23D-10F1-40C50FF6F14B}"/>
            </a:ext>
          </a:extLst>
        </p:cNvPr>
        <p:cNvGrpSpPr/>
        <p:nvPr/>
      </p:nvGrpSpPr>
      <p:grpSpPr>
        <a:xfrm>
          <a:off x="0" y="0"/>
          <a:ext cx="0" cy="0"/>
          <a:chOff x="0" y="0"/>
          <a:chExt cx="0" cy="0"/>
        </a:xfrm>
      </p:grpSpPr>
      <p:grpSp>
        <p:nvGrpSpPr>
          <p:cNvPr id="30" name="Группа 29">
            <a:extLst>
              <a:ext uri="{FF2B5EF4-FFF2-40B4-BE49-F238E27FC236}">
                <a16:creationId xmlns:a16="http://schemas.microsoft.com/office/drawing/2014/main" id="{C8D7368F-4E34-7DA1-61EA-DA397615659D}"/>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6741E9D5-3A9C-E7CF-89F7-00B56E6FAEDD}"/>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CE258D2C-79EE-ED88-AF61-7202C223870E}"/>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1C1F7F58-1282-F4E9-8FA2-3CF1FBEFB655}"/>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76F191FC-6FE9-8B36-818D-305C5E4B334D}"/>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23B99FC7-6767-9329-6F85-9E76585E888B}"/>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736264F6-FFA0-0FCF-3496-7AA3602DF7C5}"/>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5" name="TextBox 4">
              <a:extLst>
                <a:ext uri="{FF2B5EF4-FFF2-40B4-BE49-F238E27FC236}">
                  <a16:creationId xmlns:a16="http://schemas.microsoft.com/office/drawing/2014/main" id="{A49FBC53-CBC1-7B87-637C-8E79689D2219}"/>
                </a:ext>
              </a:extLst>
            </p:cNvPr>
            <p:cNvSpPr txBox="1"/>
            <p:nvPr/>
          </p:nvSpPr>
          <p:spPr>
            <a:xfrm>
              <a:off x="536748" y="3885949"/>
              <a:ext cx="11118503" cy="2554545"/>
            </a:xfrm>
            <a:prstGeom prst="rect">
              <a:avLst/>
            </a:prstGeom>
            <a:noFill/>
          </p:spPr>
          <p:txBody>
            <a:bodyPr wrap="square">
              <a:spAutoFit/>
            </a:bodyPr>
            <a:lstStyle/>
            <a:p>
              <a:pPr algn="ctr"/>
              <a:r>
                <a:rPr lang="ru-RU" sz="1600" b="1"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Описание коронки</a:t>
              </a:r>
            </a:p>
            <a:p>
              <a:pPr algn="just"/>
              <a:endParaRPr lang="ru-RU" sz="1600"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600"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Кинематические схемы устройств, приведенных на предыдущих слайдах сложны, поэтому проблематично обеспечить их надёжную работу, тем более в автономном режиме в подземных условиях.   </a:t>
              </a:r>
            </a:p>
            <a:p>
              <a:pPr algn="just"/>
              <a:r>
                <a:rPr lang="ru-RU" sz="1600"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Для производства бурения или сверления кольцевым инструментом с извлечением керна предлагается использовать комбинированную коронку, состоящую из двух трубчатых частей: режущей (РЧ) (Рис.1 поз.1) и приводной (ПЧ) (Рис.1, поз.2). Торец РЧ снабжён резцами (Рис.1, поз.3). </a:t>
              </a:r>
            </a:p>
            <a:p>
              <a:pPr algn="just"/>
              <a:r>
                <a:rPr lang="ru-RU" sz="1600"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По принципу «труба в трубу» или при помощи наружной муфты детали соединяют воедино, конструктивно исключая их продольное взаимосмещение, но, обеспечивая при этом, возможность свободного проворачивания ПЧ относительно РЧ на угол ~60˚.  </a:t>
              </a:r>
              <a:endPar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1B02DB10-D5F3-BEF0-179F-07477A2852AF}"/>
                </a:ext>
              </a:extLst>
            </p:cNvPr>
            <p:cNvPicPr>
              <a:picLocks noChangeAspect="1"/>
            </p:cNvPicPr>
            <p:nvPr/>
          </p:nvPicPr>
          <p:blipFill>
            <a:blip r:embed="rId2"/>
            <a:stretch>
              <a:fillRect/>
            </a:stretch>
          </p:blipFill>
          <p:spPr>
            <a:xfrm>
              <a:off x="265393" y="211288"/>
              <a:ext cx="2577080" cy="3240000"/>
            </a:xfrm>
            <a:prstGeom prst="rect">
              <a:avLst/>
            </a:prstGeom>
          </p:spPr>
        </p:pic>
        <p:sp>
          <p:nvSpPr>
            <p:cNvPr id="8" name="TextBox 7">
              <a:extLst>
                <a:ext uri="{FF2B5EF4-FFF2-40B4-BE49-F238E27FC236}">
                  <a16:creationId xmlns:a16="http://schemas.microsoft.com/office/drawing/2014/main" id="{FE0D6ED3-778C-5997-BC48-D7097C1AB89F}"/>
                </a:ext>
              </a:extLst>
            </p:cNvPr>
            <p:cNvSpPr txBox="1"/>
            <p:nvPr/>
          </p:nvSpPr>
          <p:spPr>
            <a:xfrm>
              <a:off x="312687" y="3318090"/>
              <a:ext cx="3598335" cy="374077"/>
            </a:xfrm>
            <a:prstGeom prst="rect">
              <a:avLst/>
            </a:prstGeom>
            <a:noFill/>
          </p:spPr>
          <p:txBody>
            <a:bodyPr wrap="square">
              <a:spAutoFit/>
            </a:bodyPr>
            <a:lstStyle/>
            <a:p>
              <a:pPr>
                <a:lnSpc>
                  <a:spcPct val="107000"/>
                </a:lnSpc>
                <a:spcAft>
                  <a:spcPts val="800"/>
                </a:spcAft>
              </a:pPr>
              <a:r>
                <a:rPr lang="ru-RU" sz="1800" b="1" u="sng" dirty="0">
                  <a:effectLst/>
                  <a:latin typeface="Times New Roman" panose="02020603050405020304" pitchFamily="18" charset="0"/>
                  <a:ea typeface="Calibri" panose="020F0502020204030204" pitchFamily="34" charset="0"/>
                  <a:cs typeface="Times New Roman" panose="02020603050405020304" pitchFamily="18" charset="0"/>
                </a:rPr>
                <a:t>Рис.1 Аксонометрия коронки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7161224B-AB8E-B164-B1D2-0BDBAC4764D8}"/>
                </a:ext>
              </a:extLst>
            </p:cNvPr>
            <p:cNvPicPr>
              <a:picLocks noChangeAspect="1"/>
            </p:cNvPicPr>
            <p:nvPr/>
          </p:nvPicPr>
          <p:blipFill>
            <a:blip r:embed="rId3"/>
            <a:stretch>
              <a:fillRect/>
            </a:stretch>
          </p:blipFill>
          <p:spPr>
            <a:xfrm>
              <a:off x="3429596" y="1405550"/>
              <a:ext cx="2104347" cy="1800000"/>
            </a:xfrm>
            <a:prstGeom prst="rect">
              <a:avLst/>
            </a:prstGeom>
          </p:spPr>
        </p:pic>
        <p:pic>
          <p:nvPicPr>
            <p:cNvPr id="10" name="Рисунок 9">
              <a:extLst>
                <a:ext uri="{FF2B5EF4-FFF2-40B4-BE49-F238E27FC236}">
                  <a16:creationId xmlns:a16="http://schemas.microsoft.com/office/drawing/2014/main" id="{604F7F8B-934D-CCFC-A9F1-89DE0D3F71EA}"/>
                </a:ext>
              </a:extLst>
            </p:cNvPr>
            <p:cNvPicPr>
              <a:picLocks noChangeAspect="1"/>
            </p:cNvPicPr>
            <p:nvPr/>
          </p:nvPicPr>
          <p:blipFill>
            <a:blip r:embed="rId4"/>
            <a:stretch>
              <a:fillRect/>
            </a:stretch>
          </p:blipFill>
          <p:spPr>
            <a:xfrm>
              <a:off x="5592252" y="1299806"/>
              <a:ext cx="2070206" cy="1872000"/>
            </a:xfrm>
            <a:prstGeom prst="rect">
              <a:avLst/>
            </a:prstGeom>
          </p:spPr>
        </p:pic>
        <p:pic>
          <p:nvPicPr>
            <p:cNvPr id="11" name="Рисунок 10">
              <a:extLst>
                <a:ext uri="{FF2B5EF4-FFF2-40B4-BE49-F238E27FC236}">
                  <a16:creationId xmlns:a16="http://schemas.microsoft.com/office/drawing/2014/main" id="{B3914211-C90E-3E2D-C224-AC34C93F2371}"/>
                </a:ext>
              </a:extLst>
            </p:cNvPr>
            <p:cNvPicPr>
              <a:picLocks noChangeAspect="1"/>
            </p:cNvPicPr>
            <p:nvPr/>
          </p:nvPicPr>
          <p:blipFill>
            <a:blip r:embed="rId5"/>
            <a:stretch>
              <a:fillRect/>
            </a:stretch>
          </p:blipFill>
          <p:spPr>
            <a:xfrm>
              <a:off x="7502031" y="1374580"/>
              <a:ext cx="2280547" cy="1836000"/>
            </a:xfrm>
            <a:prstGeom prst="rect">
              <a:avLst/>
            </a:prstGeom>
          </p:spPr>
        </p:pic>
        <p:pic>
          <p:nvPicPr>
            <p:cNvPr id="12" name="Рисунок 11">
              <a:extLst>
                <a:ext uri="{FF2B5EF4-FFF2-40B4-BE49-F238E27FC236}">
                  <a16:creationId xmlns:a16="http://schemas.microsoft.com/office/drawing/2014/main" id="{88D7B947-4FD3-46C6-1DA8-522FEF5082A6}"/>
                </a:ext>
              </a:extLst>
            </p:cNvPr>
            <p:cNvPicPr>
              <a:picLocks noChangeAspect="1"/>
            </p:cNvPicPr>
            <p:nvPr/>
          </p:nvPicPr>
          <p:blipFill>
            <a:blip r:embed="rId6"/>
            <a:stretch>
              <a:fillRect/>
            </a:stretch>
          </p:blipFill>
          <p:spPr>
            <a:xfrm>
              <a:off x="9758454" y="1413784"/>
              <a:ext cx="2199656" cy="1836000"/>
            </a:xfrm>
            <a:prstGeom prst="rect">
              <a:avLst/>
            </a:prstGeom>
          </p:spPr>
        </p:pic>
        <p:sp>
          <p:nvSpPr>
            <p:cNvPr id="14" name="TextBox 13">
              <a:extLst>
                <a:ext uri="{FF2B5EF4-FFF2-40B4-BE49-F238E27FC236}">
                  <a16:creationId xmlns:a16="http://schemas.microsoft.com/office/drawing/2014/main" id="{E5616EB5-40D5-6492-DBF1-8B14B4D05163}"/>
                </a:ext>
              </a:extLst>
            </p:cNvPr>
            <p:cNvSpPr txBox="1"/>
            <p:nvPr/>
          </p:nvSpPr>
          <p:spPr>
            <a:xfrm>
              <a:off x="5828903" y="3271390"/>
              <a:ext cx="3061291" cy="374077"/>
            </a:xfrm>
            <a:prstGeom prst="rect">
              <a:avLst/>
            </a:prstGeom>
            <a:noFill/>
          </p:spPr>
          <p:txBody>
            <a:bodyPr wrap="square">
              <a:spAutoFit/>
            </a:bodyPr>
            <a:lstStyle/>
            <a:p>
              <a:pPr>
                <a:lnSpc>
                  <a:spcPct val="107000"/>
                </a:lnSpc>
                <a:spcAft>
                  <a:spcPts val="800"/>
                </a:spcAft>
              </a:pPr>
              <a:r>
                <a:rPr lang="ru-RU" sz="1800" b="1" u="sng" dirty="0">
                  <a:effectLst/>
                  <a:latin typeface="Times New Roman" panose="02020603050405020304" pitchFamily="18" charset="0"/>
                  <a:ea typeface="Calibri" panose="020F0502020204030204" pitchFamily="34" charset="0"/>
                  <a:cs typeface="Times New Roman" panose="02020603050405020304" pitchFamily="18" charset="0"/>
                </a:rPr>
                <a:t>Рис.2 Поперечные сечения</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C1D05B41-1AA8-3874-7830-6EF444920962}"/>
                </a:ext>
              </a:extLst>
            </p:cNvPr>
            <p:cNvSpPr txBox="1"/>
            <p:nvPr/>
          </p:nvSpPr>
          <p:spPr>
            <a:xfrm>
              <a:off x="3907989" y="1956119"/>
              <a:ext cx="380404" cy="422167"/>
            </a:xfrm>
            <a:prstGeom prst="rect">
              <a:avLst/>
            </a:prstGeom>
            <a:noFill/>
          </p:spPr>
          <p:txBody>
            <a:bodyPr wrap="square">
              <a:spAutoFit/>
            </a:bodyPr>
            <a:lstStyle/>
            <a:p>
              <a:pPr>
                <a:lnSpc>
                  <a:spcPct val="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A3949172-2C29-39B2-EB49-D505737FE534}"/>
                </a:ext>
              </a:extLst>
            </p:cNvPr>
            <p:cNvSpPr txBox="1"/>
            <p:nvPr/>
          </p:nvSpPr>
          <p:spPr>
            <a:xfrm>
              <a:off x="6160370" y="2013949"/>
              <a:ext cx="380404" cy="422167"/>
            </a:xfrm>
            <a:prstGeom prst="rect">
              <a:avLst/>
            </a:prstGeom>
            <a:noFill/>
          </p:spPr>
          <p:txBody>
            <a:bodyPr wrap="square">
              <a:spAutoFit/>
            </a:bodyPr>
            <a:lstStyle/>
            <a:p>
              <a:pPr>
                <a:lnSpc>
                  <a:spcPct val="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1C2BB144-056C-3816-D81B-B3E394096F21}"/>
                </a:ext>
              </a:extLst>
            </p:cNvPr>
            <p:cNvSpPr txBox="1"/>
            <p:nvPr/>
          </p:nvSpPr>
          <p:spPr>
            <a:xfrm>
              <a:off x="10194821" y="2013948"/>
              <a:ext cx="380404" cy="422167"/>
            </a:xfrm>
            <a:prstGeom prst="rect">
              <a:avLst/>
            </a:prstGeom>
            <a:noFill/>
          </p:spPr>
          <p:txBody>
            <a:bodyPr wrap="square">
              <a:spAutoFit/>
            </a:bodyPr>
            <a:lstStyle/>
            <a:p>
              <a:pPr>
                <a:lnSpc>
                  <a:spcPct val="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AEF442DA-7633-E5C3-30E3-55296783585F}"/>
                </a:ext>
              </a:extLst>
            </p:cNvPr>
            <p:cNvSpPr txBox="1"/>
            <p:nvPr/>
          </p:nvSpPr>
          <p:spPr>
            <a:xfrm>
              <a:off x="8203804" y="1987731"/>
              <a:ext cx="380404" cy="422167"/>
            </a:xfrm>
            <a:prstGeom prst="rect">
              <a:avLst/>
            </a:prstGeom>
            <a:noFill/>
          </p:spPr>
          <p:txBody>
            <a:bodyPr wrap="square">
              <a:spAutoFit/>
            </a:bodyPr>
            <a:lstStyle/>
            <a:p>
              <a:pPr>
                <a:lnSpc>
                  <a:spcPct val="50000"/>
                </a:lnSpc>
                <a:spcAft>
                  <a:spcPts val="8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2BC3D483-803B-0459-8261-2D99803A5DA4}"/>
                </a:ext>
              </a:extLst>
            </p:cNvPr>
            <p:cNvSpPr txBox="1"/>
            <p:nvPr/>
          </p:nvSpPr>
          <p:spPr>
            <a:xfrm>
              <a:off x="5592252" y="851136"/>
              <a:ext cx="2137102" cy="442044"/>
            </a:xfrm>
            <a:prstGeom prst="rect">
              <a:avLst/>
            </a:prstGeom>
            <a:noFill/>
          </p:spPr>
          <p:txBody>
            <a:bodyPr wrap="square">
              <a:spAutoFit/>
            </a:bodyPr>
            <a:lstStyle/>
            <a:p>
              <a:pPr>
                <a:lnSpc>
                  <a:spcPct val="70000"/>
                </a:lnSpc>
                <a:spcAft>
                  <a:spcPts val="800"/>
                </a:spcAft>
              </a:pP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t>
              </a:r>
              <a:r>
                <a:rPr lang="en-US" sz="1600" b="1" dirty="0">
                  <a:latin typeface="Times New Roman" panose="02020603050405020304" pitchFamily="18" charset="0"/>
                  <a:ea typeface="Calibri" panose="020F0502020204030204" pitchFamily="34" charset="0"/>
                  <a:cs typeface="Times New Roman" panose="02020603050405020304" pitchFamily="18" charset="0"/>
                </a:rPr>
                <a:t> – </a:t>
              </a:r>
              <a:r>
                <a:rPr lang="ru-RU" sz="1600" b="1" dirty="0">
                  <a:latin typeface="Times New Roman" panose="02020603050405020304" pitchFamily="18" charset="0"/>
                  <a:ea typeface="Calibri" panose="020F0502020204030204" pitchFamily="34" charset="0"/>
                  <a:cs typeface="Times New Roman" panose="02020603050405020304" pitchFamily="18" charset="0"/>
                </a:rPr>
                <a:t>промежуточная      стадия</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6F4D6572-47C4-7CC3-F037-C1BADB1C9712}"/>
                </a:ext>
              </a:extLst>
            </p:cNvPr>
            <p:cNvSpPr txBox="1"/>
            <p:nvPr/>
          </p:nvSpPr>
          <p:spPr>
            <a:xfrm>
              <a:off x="3255363" y="851136"/>
              <a:ext cx="2367137" cy="614399"/>
            </a:xfrm>
            <a:prstGeom prst="rect">
              <a:avLst/>
            </a:prstGeom>
            <a:noFill/>
          </p:spPr>
          <p:txBody>
            <a:bodyPr wrap="square">
              <a:spAutoFit/>
            </a:bodyPr>
            <a:lstStyle/>
            <a:p>
              <a:pPr>
                <a:lnSpc>
                  <a:spcPct val="70000"/>
                </a:lnSpc>
                <a:spcAft>
                  <a:spcPts val="800"/>
                </a:spcAft>
              </a:pP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a:t>
              </a:r>
              <a:r>
                <a:rPr lang="en-US" sz="1600" b="1" dirty="0">
                  <a:latin typeface="Times New Roman" panose="02020603050405020304" pitchFamily="18" charset="0"/>
                  <a:ea typeface="Calibri" panose="020F0502020204030204" pitchFamily="34" charset="0"/>
                  <a:cs typeface="Times New Roman" panose="02020603050405020304" pitchFamily="18" charset="0"/>
                </a:rPr>
                <a:t> – </a:t>
              </a:r>
              <a:r>
                <a:rPr lang="ru-RU" sz="1600" b="1" dirty="0">
                  <a:latin typeface="Times New Roman" panose="02020603050405020304" pitchFamily="18" charset="0"/>
                  <a:ea typeface="Calibri" panose="020F0502020204030204" pitchFamily="34" charset="0"/>
                  <a:cs typeface="Times New Roman" panose="02020603050405020304" pitchFamily="18" charset="0"/>
                </a:rPr>
                <a:t>стартовая позиция перед распиловкой керна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46494610-4C2D-1477-F931-1B9BE5BA556D}"/>
                </a:ext>
              </a:extLst>
            </p:cNvPr>
            <p:cNvSpPr txBox="1"/>
            <p:nvPr/>
          </p:nvSpPr>
          <p:spPr>
            <a:xfrm>
              <a:off x="7515657" y="831854"/>
              <a:ext cx="2137102" cy="442044"/>
            </a:xfrm>
            <a:prstGeom prst="rect">
              <a:avLst/>
            </a:prstGeom>
            <a:noFill/>
          </p:spPr>
          <p:txBody>
            <a:bodyPr wrap="square">
              <a:spAutoFit/>
            </a:bodyPr>
            <a:lstStyle/>
            <a:p>
              <a:pPr>
                <a:lnSpc>
                  <a:spcPct val="70000"/>
                </a:lnSpc>
                <a:spcAft>
                  <a:spcPts val="800"/>
                </a:spcAft>
              </a:pPr>
              <a:r>
                <a:rPr lang="ru-RU"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a:t>
              </a:r>
              <a:r>
                <a:rPr lang="en-US" sz="1600" b="1" dirty="0">
                  <a:latin typeface="Times New Roman" panose="02020603050405020304" pitchFamily="18" charset="0"/>
                  <a:ea typeface="Calibri" panose="020F0502020204030204" pitchFamily="34" charset="0"/>
                  <a:cs typeface="Times New Roman" panose="02020603050405020304" pitchFamily="18" charset="0"/>
                </a:rPr>
                <a:t> – </a:t>
              </a:r>
              <a:r>
                <a:rPr lang="ru-RU" sz="1600" b="1" dirty="0">
                  <a:latin typeface="Times New Roman" panose="02020603050405020304" pitchFamily="18" charset="0"/>
                  <a:ea typeface="Calibri" panose="020F0502020204030204" pitchFamily="34" charset="0"/>
                  <a:cs typeface="Times New Roman" panose="02020603050405020304" pitchFamily="18" charset="0"/>
                </a:rPr>
                <a:t>конечная стадия с одной пилой</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4E8F5CE3-064C-A371-6288-A8001D2C1897}"/>
                </a:ext>
              </a:extLst>
            </p:cNvPr>
            <p:cNvSpPr txBox="1"/>
            <p:nvPr/>
          </p:nvSpPr>
          <p:spPr>
            <a:xfrm>
              <a:off x="9832884" y="808099"/>
              <a:ext cx="2137102" cy="442044"/>
            </a:xfrm>
            <a:prstGeom prst="rect">
              <a:avLst/>
            </a:prstGeom>
            <a:noFill/>
          </p:spPr>
          <p:txBody>
            <a:bodyPr wrap="square">
              <a:spAutoFit/>
            </a:bodyPr>
            <a:lstStyle/>
            <a:p>
              <a:pPr>
                <a:lnSpc>
                  <a:spcPct val="70000"/>
                </a:lnSpc>
                <a:spcAft>
                  <a:spcPts val="800"/>
                </a:spcAft>
              </a:pPr>
              <a:r>
                <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a:t>
              </a:r>
              <a:r>
                <a:rPr lang="en-US" sz="1600" b="1" dirty="0">
                  <a:latin typeface="Times New Roman" panose="02020603050405020304" pitchFamily="18" charset="0"/>
                  <a:ea typeface="Calibri" panose="020F0502020204030204" pitchFamily="34" charset="0"/>
                  <a:cs typeface="Times New Roman" panose="02020603050405020304" pitchFamily="18" charset="0"/>
                </a:rPr>
                <a:t> – </a:t>
              </a:r>
              <a:r>
                <a:rPr lang="ru-RU" sz="1600" b="1" dirty="0">
                  <a:latin typeface="Times New Roman" panose="02020603050405020304" pitchFamily="18" charset="0"/>
                  <a:ea typeface="Calibri" panose="020F0502020204030204" pitchFamily="34" charset="0"/>
                  <a:cs typeface="Times New Roman" panose="02020603050405020304" pitchFamily="18" charset="0"/>
                </a:rPr>
                <a:t>конечная стадия с тремя пилами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latin typeface="Times New Roman" panose="02020603050405020304" pitchFamily="18"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034829037"/>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60B6B-D2F0-DA60-D868-69D9773C42B6}"/>
            </a:ext>
          </a:extLst>
        </p:cNvPr>
        <p:cNvGrpSpPr/>
        <p:nvPr/>
      </p:nvGrpSpPr>
      <p:grpSpPr>
        <a:xfrm>
          <a:off x="0" y="0"/>
          <a:ext cx="0" cy="0"/>
          <a:chOff x="0" y="0"/>
          <a:chExt cx="0" cy="0"/>
        </a:xfrm>
      </p:grpSpPr>
      <p:grpSp>
        <p:nvGrpSpPr>
          <p:cNvPr id="6" name="Группа 5">
            <a:extLst>
              <a:ext uri="{FF2B5EF4-FFF2-40B4-BE49-F238E27FC236}">
                <a16:creationId xmlns:a16="http://schemas.microsoft.com/office/drawing/2014/main" id="{B78D6363-5009-0F7D-25F1-DAEE76C0EE95}"/>
              </a:ext>
            </a:extLst>
          </p:cNvPr>
          <p:cNvGrpSpPr/>
          <p:nvPr/>
        </p:nvGrpSpPr>
        <p:grpSpPr>
          <a:xfrm>
            <a:off x="-23713" y="-4612"/>
            <a:ext cx="12215713" cy="6873704"/>
            <a:chOff x="-23713" y="-4612"/>
            <a:chExt cx="12215713" cy="6873704"/>
          </a:xfrm>
        </p:grpSpPr>
        <p:grpSp>
          <p:nvGrpSpPr>
            <p:cNvPr id="3" name="Группа 2">
              <a:extLst>
                <a:ext uri="{FF2B5EF4-FFF2-40B4-BE49-F238E27FC236}">
                  <a16:creationId xmlns:a16="http://schemas.microsoft.com/office/drawing/2014/main" id="{49EC317C-E2E9-1F0A-AD13-44EE932C3343}"/>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3F87E841-DED2-7498-782A-192D3E98C05A}"/>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ru-RU"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cs typeface="Arial" charset="0"/>
                </a:endParaRPr>
              </a:p>
            </p:txBody>
          </p:sp>
          <p:sp>
            <p:nvSpPr>
              <p:cNvPr id="3086" name="Rectangle 14">
                <a:extLst>
                  <a:ext uri="{FF2B5EF4-FFF2-40B4-BE49-F238E27FC236}">
                    <a16:creationId xmlns:a16="http://schemas.microsoft.com/office/drawing/2014/main" id="{BE87DDC9-EC9E-DD7C-8EEF-6FA51E48B1D0}"/>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7" name="Rectangle 15">
                <a:extLst>
                  <a:ext uri="{FF2B5EF4-FFF2-40B4-BE49-F238E27FC236}">
                    <a16:creationId xmlns:a16="http://schemas.microsoft.com/office/drawing/2014/main" id="{6197A82A-E3AF-EF18-17C7-7575B7797DC6}"/>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3089" name="Rectangle 17">
                <a:extLst>
                  <a:ext uri="{FF2B5EF4-FFF2-40B4-BE49-F238E27FC236}">
                    <a16:creationId xmlns:a16="http://schemas.microsoft.com/office/drawing/2014/main" id="{EBA05C56-1F04-A995-4B31-0C2258436033}"/>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sp>
            <p:nvSpPr>
              <p:cNvPr id="2" name="Rectangle 15">
                <a:extLst>
                  <a:ext uri="{FF2B5EF4-FFF2-40B4-BE49-F238E27FC236}">
                    <a16:creationId xmlns:a16="http://schemas.microsoft.com/office/drawing/2014/main" id="{C59866A9-0290-7185-331D-8DB4DD47FCF5}"/>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ru-RU" sz="4000">
                  <a:solidFill>
                    <a:srgbClr val="000000"/>
                  </a:solidFill>
                  <a:effectLst>
                    <a:outerShdw blurRad="38100" dist="38100" dir="2700000" algn="tl">
                      <a:srgbClr val="000000">
                        <a:alpha val="43137"/>
                      </a:srgbClr>
                    </a:outerShdw>
                  </a:effectLst>
                  <a:cs typeface="Arial" charset="0"/>
                </a:endParaRPr>
              </a:p>
            </p:txBody>
          </p:sp>
        </p:grpSp>
        <p:sp>
          <p:nvSpPr>
            <p:cNvPr id="5" name="TextBox 4">
              <a:extLst>
                <a:ext uri="{FF2B5EF4-FFF2-40B4-BE49-F238E27FC236}">
                  <a16:creationId xmlns:a16="http://schemas.microsoft.com/office/drawing/2014/main" id="{2B29E6B7-34BE-D3AF-9304-E57B030823EF}"/>
                </a:ext>
              </a:extLst>
            </p:cNvPr>
            <p:cNvSpPr txBox="1"/>
            <p:nvPr/>
          </p:nvSpPr>
          <p:spPr>
            <a:xfrm>
              <a:off x="632842" y="518433"/>
              <a:ext cx="11118503" cy="6032421"/>
            </a:xfrm>
            <a:prstGeom prst="rect">
              <a:avLst/>
            </a:prstGeom>
            <a:noFill/>
          </p:spPr>
          <p:txBody>
            <a:bodyPr wrap="square">
              <a:spAutoFit/>
            </a:bodyPr>
            <a:lstStyle/>
            <a:p>
              <a:pPr algn="just"/>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По достижению границ этого угла части входят в жёсткое сцепление и дальнейший поворот ПЧ может осуществлять только совместно с РЧ. Концевой торец ПЧ оснащают устройством в виде резьбы или хвостовика для присоединения к механизму привода (поз.5).</a:t>
              </a:r>
            </a:p>
            <a:p>
              <a:pPr algn="just"/>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Внутри комбинированной коронки размещают, в зависимости от потребности, от одной до трёх гибких пильных полотен длиной равной диаметру коронки. Один конец пилы закрепляют на внутренней поверхности ПЧ коронки (Рис.1, точка А), а другой – на внутренней поверхности РЧ (Рис.1, точка Б). Угловой сектор между точками А и Б, согласно законам геометрии, будет равен двум радианам или округлённо 120˚.   </a:t>
              </a:r>
            </a:p>
            <a:p>
              <a:pPr algn="just"/>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Перед бурением ПЧ коронки поворачивают до предела по часовой стрелке до её сцепления с РЧ. При этом, пильные полотна, принудительно изгибают и прижимают к стенке. В таком положении они надёжно удерживаются, за счёт действия поперечных сил, возникающих в любом жёстком изогнутом линейном объекте с зафиксированными концами (Рис.2а). </a:t>
              </a:r>
            </a:p>
            <a:p>
              <a:pPr algn="just"/>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Вращением привода по часовой стрелке осуществляют операцию бурения или сверления. При этом обе части коронки работают как единое целое. По достижению заданной длины уходки выработки, изменяют направление вращения. ПЧ коронки выходит из зацепления с РЧ. Обе части, связанные пильными полотнами, начинают вращаться против часовой стрелки. РЧ в пассивной роли «прицепа» создаёт тормозящий эффект, влияющий на силу натяжения связки, управляют которой силой прижима коронки к забою. В результате пильные полотна стремятся занять прямолинейное положение за счёт действия сил натяжения и освобождаемых поперечных упругих сил и прижимаются к керну.    Вращение с постоянным прижимом постепенно внедряет пильные полотна в керн по всей его окружности, т. е.  режут его поперёк (Рис.2b). Активный процесс резки будет продолжаться до тех пор, пока полотна не станут прямолинейными, приняв положение диаметра окружности. При этом керн будет перерезан полностью, а разворот ПЧ относительно РЧ достигнет одного радиана или, округлённо, 60˚. </a:t>
              </a:r>
            </a:p>
            <a:p>
              <a:pPr algn="just"/>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Оставленные в конечном положении пильные полотна (Рис. 2c; 2d;) способны надёжно удерживать керн внутри инструмента при его извлечении из выработки. </a:t>
              </a:r>
            </a:p>
            <a:p>
              <a:pPr algn="just"/>
              <a:endParaRPr lang="ru-RU"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56113707"/>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DBE19-0BBD-1328-79F0-D115D60C125D}"/>
            </a:ext>
          </a:extLst>
        </p:cNvPr>
        <p:cNvGrpSpPr/>
        <p:nvPr/>
      </p:nvGrpSpPr>
      <p:grpSpPr>
        <a:xfrm>
          <a:off x="0" y="0"/>
          <a:ext cx="0" cy="0"/>
          <a:chOff x="0" y="0"/>
          <a:chExt cx="0" cy="0"/>
        </a:xfrm>
      </p:grpSpPr>
      <p:grpSp>
        <p:nvGrpSpPr>
          <p:cNvPr id="3" name="Группа 2">
            <a:extLst>
              <a:ext uri="{FF2B5EF4-FFF2-40B4-BE49-F238E27FC236}">
                <a16:creationId xmlns:a16="http://schemas.microsoft.com/office/drawing/2014/main" id="{2DEE4046-3329-CE5C-A062-6263A2F13655}"/>
              </a:ext>
            </a:extLst>
          </p:cNvPr>
          <p:cNvGrpSpPr/>
          <p:nvPr/>
        </p:nvGrpSpPr>
        <p:grpSpPr>
          <a:xfrm>
            <a:off x="-23713" y="-4612"/>
            <a:ext cx="12215713" cy="6873704"/>
            <a:chOff x="-23713" y="-4612"/>
            <a:chExt cx="12215713" cy="6873704"/>
          </a:xfrm>
        </p:grpSpPr>
        <p:sp>
          <p:nvSpPr>
            <p:cNvPr id="3074" name="Rectangle 2">
              <a:extLst>
                <a:ext uri="{FF2B5EF4-FFF2-40B4-BE49-F238E27FC236}">
                  <a16:creationId xmlns:a16="http://schemas.microsoft.com/office/drawing/2014/main" id="{0D3DD1DB-3348-062F-B1C8-C7C2F99DC2B1}"/>
                </a:ext>
              </a:extLst>
            </p:cNvPr>
            <p:cNvSpPr>
              <a:spLocks noChangeArrowheads="1"/>
            </p:cNvSpPr>
            <p:nvPr/>
          </p:nvSpPr>
          <p:spPr bwMode="auto">
            <a:xfrm>
              <a:off x="192187" y="161926"/>
              <a:ext cx="11783912" cy="6480175"/>
            </a:xfrm>
            <a:prstGeom prst="rect">
              <a:avLst/>
            </a:prstGeom>
            <a:solidFill>
              <a:srgbClr val="00FFFF">
                <a:alpha val="10000"/>
              </a:srgbClr>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800" b="1" i="0" u="none" strike="noStrike" kern="1200" cap="none" spc="0" normalizeH="0" baseline="0" noProof="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uLnTx/>
                <a:uFillTx/>
                <a:latin typeface="Arial"/>
                <a:ea typeface="+mn-ea"/>
                <a:cs typeface="Arial" charset="0"/>
              </a:endParaRPr>
            </a:p>
          </p:txBody>
        </p:sp>
        <p:sp>
          <p:nvSpPr>
            <p:cNvPr id="3086" name="Rectangle 14">
              <a:extLst>
                <a:ext uri="{FF2B5EF4-FFF2-40B4-BE49-F238E27FC236}">
                  <a16:creationId xmlns:a16="http://schemas.microsoft.com/office/drawing/2014/main" id="{59024D8A-5BFF-A56A-E9C3-F954C7E9F47E}"/>
                </a:ext>
              </a:extLst>
            </p:cNvPr>
            <p:cNvSpPr>
              <a:spLocks noChangeArrowheads="1"/>
            </p:cNvSpPr>
            <p:nvPr/>
          </p:nvSpPr>
          <p:spPr bwMode="auto">
            <a:xfrm rot="5400000">
              <a:off x="-3344763" y="3321050"/>
              <a:ext cx="6858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3087" name="Rectangle 15">
              <a:extLst>
                <a:ext uri="{FF2B5EF4-FFF2-40B4-BE49-F238E27FC236}">
                  <a16:creationId xmlns:a16="http://schemas.microsoft.com/office/drawing/2014/main" id="{68BEC03D-F950-CCC7-694F-8A5601A13446}"/>
                </a:ext>
              </a:extLst>
            </p:cNvPr>
            <p:cNvSpPr>
              <a:spLocks noChangeArrowheads="1"/>
            </p:cNvSpPr>
            <p:nvPr/>
          </p:nvSpPr>
          <p:spPr bwMode="auto">
            <a:xfrm>
              <a:off x="-23712" y="-4612"/>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3089" name="Rectangle 17">
              <a:extLst>
                <a:ext uri="{FF2B5EF4-FFF2-40B4-BE49-F238E27FC236}">
                  <a16:creationId xmlns:a16="http://schemas.microsoft.com/office/drawing/2014/main" id="{AC069901-0BE5-28EF-296C-AF38DE3FEF33}"/>
                </a:ext>
              </a:extLst>
            </p:cNvPr>
            <p:cNvSpPr>
              <a:spLocks noChangeArrowheads="1"/>
            </p:cNvSpPr>
            <p:nvPr/>
          </p:nvSpPr>
          <p:spPr bwMode="auto">
            <a:xfrm rot="5400000">
              <a:off x="8667353" y="3308749"/>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2" name="Rectangle 15">
              <a:extLst>
                <a:ext uri="{FF2B5EF4-FFF2-40B4-BE49-F238E27FC236}">
                  <a16:creationId xmlns:a16="http://schemas.microsoft.com/office/drawing/2014/main" id="{F59FF3FD-0FA1-EBE2-B55C-395C2D9BAA17}"/>
                </a:ext>
              </a:extLst>
            </p:cNvPr>
            <p:cNvSpPr>
              <a:spLocks noChangeArrowheads="1"/>
            </p:cNvSpPr>
            <p:nvPr/>
          </p:nvSpPr>
          <p:spPr bwMode="auto">
            <a:xfrm>
              <a:off x="0" y="6653192"/>
              <a:ext cx="12192000"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grpSp>
      <p:sp>
        <p:nvSpPr>
          <p:cNvPr id="4" name="TextBox 3">
            <a:extLst>
              <a:ext uri="{FF2B5EF4-FFF2-40B4-BE49-F238E27FC236}">
                <a16:creationId xmlns:a16="http://schemas.microsoft.com/office/drawing/2014/main" id="{47402AC2-BD88-0072-66C1-078C8B2A8CD3}"/>
              </a:ext>
            </a:extLst>
          </p:cNvPr>
          <p:cNvSpPr txBox="1"/>
          <p:nvPr/>
        </p:nvSpPr>
        <p:spPr>
          <a:xfrm>
            <a:off x="1874520" y="444657"/>
            <a:ext cx="9936481" cy="6186309"/>
          </a:xfrm>
          <a:prstGeom prst="rect">
            <a:avLst/>
          </a:prstGeom>
          <a:noFill/>
        </p:spPr>
        <p:txBody>
          <a:bodyPr wrap="square">
            <a:spAutoFit/>
          </a:bodyPr>
          <a:lstStyle/>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Работоспособность коронки подтверждает модель, которая</a:t>
            </a:r>
          </a:p>
          <a:p>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показана </a:t>
            </a:r>
            <a:r>
              <a:rPr lang="ru-RU"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полной презентации</a:t>
            </a:r>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можно скачать из облака  по ссылке:</a:t>
            </a:r>
          </a:p>
          <a:p>
            <a:r>
              <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https://cloud.mail.ru/public/ZUPV/zCzBiCLjn</a:t>
            </a:r>
            <a:endPar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ru-RU"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Устройства, изготовленные по принципу, изложенному в формуле изобретения, в зависимости от их типоразмера и материалов комплектующих деталей могут быть использованы для:</a:t>
            </a:r>
          </a:p>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1 - обрезания и извлечения сердечника после формирования кольцевой выработки корончатым сверлом, что позволит технологично проходить глухие отверстия в металле, расширяя сферу применения корончатых свёрл;</a:t>
            </a:r>
          </a:p>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2 - бурения геологоразведочных скважин увеличенного диаметра в массиве, сложенном разрушенными породами, например, при разведке россыпных месторождений;</a:t>
            </a:r>
          </a:p>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3 - бурения скважин большого диаметра для свайных фундаментов; </a:t>
            </a:r>
          </a:p>
          <a:p>
            <a:r>
              <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4 - проходки вертикальных стволов различного предназначения (вскрытие месторождения, пусковые ракетные шахты);   </a:t>
            </a:r>
            <a:endPar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5 - добычи полезных ископаемых, из вертикально залегающих рудных тел, способом выбуривания;</a:t>
            </a:r>
            <a:endParaRPr lang="en-US"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6 – сооружения сплошной вертикальной водонепроницаемой завесы;</a:t>
            </a:r>
          </a:p>
          <a:p>
            <a:pPr algn="just"/>
            <a:r>
              <a:rPr lang="ru-RU" b="1" dirty="0">
                <a:solidFill>
                  <a:srgbClr val="373D3F"/>
                </a:solidFill>
                <a:latin typeface="Times New Roman" panose="02020603050405020304" pitchFamily="18" charset="0"/>
                <a:ea typeface="Times New Roman" panose="02020603050405020304" pitchFamily="18" charset="0"/>
                <a:cs typeface="Times New Roman" panose="02020603050405020304" pitchFamily="18" charset="0"/>
              </a:rPr>
              <a:t>7 - бурения скважин в условиях острого дефицита энергии и невозможности использования в технологическом процессе жидкостей и газов, например, при освоении внеземных объектов.    </a:t>
            </a:r>
          </a:p>
          <a:p>
            <a:pPr algn="just"/>
            <a:endParaRPr lang="ru-RU"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2505235"/>
      </p:ext>
    </p:extLst>
  </p:cSld>
  <p:clrMapOvr>
    <a:masterClrMapping/>
  </p:clrMapOvr>
  <mc:AlternateContent xmlns:mc="http://schemas.openxmlformats.org/markup-compatibility/2006" xmlns:p14="http://schemas.microsoft.com/office/powerpoint/2010/main">
    <mc:Choice Requires="p14">
      <p:transition spd="slow" p14:dur="3000" advClick="0" advTm="20000">
        <p:wheel spokes="1"/>
      </p:transition>
    </mc:Choice>
    <mc:Fallback xmlns="">
      <p:transition xmlns:p14="http://schemas.microsoft.com/office/powerpoint/2010/main" spd="slow" advClick="0" advTm="20000">
        <p:wheel spokes="1"/>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14736</TotalTime>
  <Words>1627</Words>
  <Application>Microsoft Office PowerPoint</Application>
  <PresentationFormat>Широкоэкранный</PresentationFormat>
  <Paragraphs>85</Paragraphs>
  <Slides>10</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10</vt:i4>
      </vt:variant>
    </vt:vector>
  </HeadingPairs>
  <TitlesOfParts>
    <vt:vector size="16" baseType="lpstr">
      <vt:lpstr>Arial</vt:lpstr>
      <vt:lpstr>Calibri</vt:lpstr>
      <vt:lpstr>Calibri Light</vt:lpstr>
      <vt:lpstr>Times New Roman</vt:lpstr>
      <vt:lpstr>Тема Office</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yugzhelyabovskiy</dc:creator>
  <cp:lastModifiedBy>yugzhelyabovskiy</cp:lastModifiedBy>
  <cp:revision>29</cp:revision>
  <dcterms:created xsi:type="dcterms:W3CDTF">2024-10-29T13:49:47Z</dcterms:created>
  <dcterms:modified xsi:type="dcterms:W3CDTF">2026-09-07T13:31:24Z</dcterms:modified>
</cp:coreProperties>
</file>